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Montserrat"/>
      <p:regular r:id="rId25"/>
      <p:bold r:id="rId26"/>
      <p:italic r:id="rId27"/>
      <p:boldItalic r:id="rId28"/>
    </p:embeddedFont>
    <p:embeddedFont>
      <p:font typeface="Montserrat ExtraBold"/>
      <p:bold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ExtraBold-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regular.fntdata"/><Relationship Id="rId30" Type="http://schemas.openxmlformats.org/officeDocument/2006/relationships/font" Target="fonts/MontserratExtraBold-boldItalic.fntdata"/><Relationship Id="rId11" Type="http://schemas.openxmlformats.org/officeDocument/2006/relationships/slide" Target="slides/slide7.xml"/><Relationship Id="rId33" Type="http://schemas.openxmlformats.org/officeDocument/2006/relationships/font" Target="fonts/OpenSans-italic.fntdata"/><Relationship Id="rId10" Type="http://schemas.openxmlformats.org/officeDocument/2006/relationships/slide" Target="slides/slide6.xml"/><Relationship Id="rId32" Type="http://schemas.openxmlformats.org/officeDocument/2006/relationships/font" Target="fonts/OpenSans-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Open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1480d1f8c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1480d1f8c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480d1f8c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480d1f8c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65d10ce68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e65d10ce68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65d10ce68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e65d10ce68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65d10ce68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65d10ce68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e65d10ce68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e65d10ce68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65d10ce68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65d10ce68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65d10ce68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65d10ce68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e65d10ce68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e65d10ce68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65d10ce68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65d10ce68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65d10ce68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65d10ce68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95b269af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95b269af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535bba40c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535bba40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e63c0733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e63c0733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e65d10ce68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e65d10ce68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535bba40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535bba40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65d10ce68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e65d10ce68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65d10ce68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65d10ce68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65d10ce6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65d10ce6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e65d10ce68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e65d10ce68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cxnSp>
        <p:nvCxnSpPr>
          <p:cNvPr id="14" name="Google Shape;14;p2"/>
          <p:cNvCxnSpPr/>
          <p:nvPr/>
        </p:nvCxnSpPr>
        <p:spPr>
          <a:xfrm>
            <a:off x="8586025" y="-11934"/>
            <a:ext cx="0" cy="218700"/>
          </a:xfrm>
          <a:prstGeom prst="straightConnector1">
            <a:avLst/>
          </a:prstGeom>
          <a:noFill/>
          <a:ln cap="flat" cmpd="sng" w="50800">
            <a:solidFill>
              <a:srgbClr val="FFA300"/>
            </a:solidFill>
            <a:prstDash val="solid"/>
            <a:miter lim="400000"/>
            <a:headEnd len="sm" w="sm" type="none"/>
            <a:tailEnd len="sm" w="sm" type="none"/>
          </a:ln>
        </p:spPr>
      </p:cxnSp>
      <p:pic>
        <p:nvPicPr>
          <p:cNvPr descr="pasted-image.pdf" id="15" name="Google Shape;15;p2"/>
          <p:cNvPicPr preferRelativeResize="0"/>
          <p:nvPr/>
        </p:nvPicPr>
        <p:blipFill rotWithShape="1">
          <a:blip r:embed="rId2">
            <a:alphaModFix/>
          </a:blip>
          <a:srcRect b="0" l="0" r="0" t="0"/>
          <a:stretch/>
        </p:blipFill>
        <p:spPr>
          <a:xfrm>
            <a:off x="8549869" y="906665"/>
            <a:ext cx="222647" cy="423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0" name="Google Shape;5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3" name="Google Shape;4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p1"/>
          <p:cNvPicPr preferRelativeResize="0"/>
          <p:nvPr/>
        </p:nvPicPr>
        <p:blipFill>
          <a:blip r:embed="rId1">
            <a:alphaModFix/>
          </a:blip>
          <a:stretch>
            <a:fillRect/>
          </a:stretch>
        </p:blipFill>
        <p:spPr>
          <a:xfrm>
            <a:off x="8251800" y="233500"/>
            <a:ext cx="645526" cy="6458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1.jpg"/><Relationship Id="rId5"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volunteer.parkrun.com/principles/social-media" TargetMode="External"/><Relationship Id="rId4" Type="http://schemas.openxmlformats.org/officeDocument/2006/relationships/hyperlink" Target="https://volunteer.parkrun.com/principles/photography-polic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7.jp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3"/>
          <p:cNvSpPr txBox="1"/>
          <p:nvPr/>
        </p:nvSpPr>
        <p:spPr>
          <a:xfrm>
            <a:off x="422100" y="1694700"/>
            <a:ext cx="7785600" cy="1754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30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30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48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GB" sz="4800">
                <a:solidFill>
                  <a:srgbClr val="4F528B"/>
                </a:solidFill>
                <a:latin typeface="Montserrat"/>
                <a:ea typeface="Montserrat"/>
                <a:cs typeface="Montserrat"/>
                <a:sym typeface="Montserrat"/>
              </a:rPr>
              <a:t>Volunteer social media tips and examples</a:t>
            </a:r>
            <a:endParaRPr b="1" sz="48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48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2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0D5BC"/>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3000">
              <a:solidFill>
                <a:srgbClr val="4F528B"/>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3000">
              <a:solidFill>
                <a:srgbClr val="FF000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2200">
              <a:solidFill>
                <a:schemeClr val="dk2"/>
              </a:solidFill>
              <a:latin typeface="Open Sans"/>
              <a:ea typeface="Open Sans"/>
              <a:cs typeface="Open Sans"/>
              <a:sym typeface="Open Sans"/>
            </a:endParaRPr>
          </a:p>
        </p:txBody>
      </p:sp>
      <p:sp>
        <p:nvSpPr>
          <p:cNvPr id="58" name="Google Shape;58;p13"/>
          <p:cNvSpPr txBox="1"/>
          <p:nvPr/>
        </p:nvSpPr>
        <p:spPr>
          <a:xfrm>
            <a:off x="812875" y="4456775"/>
            <a:ext cx="116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Montserrat"/>
                <a:ea typeface="Montserrat"/>
                <a:cs typeface="Montserrat"/>
                <a:sym typeface="Montserrat"/>
              </a:rPr>
              <a:t>Version 1.1</a:t>
            </a:r>
            <a:br>
              <a:rPr lang="en-GB" sz="1100">
                <a:latin typeface="Montserrat"/>
                <a:ea typeface="Montserrat"/>
                <a:cs typeface="Montserrat"/>
                <a:sym typeface="Montserrat"/>
              </a:rPr>
            </a:br>
            <a:r>
              <a:rPr lang="en-GB" sz="1100">
                <a:latin typeface="Montserrat"/>
                <a:ea typeface="Montserrat"/>
                <a:cs typeface="Montserrat"/>
                <a:sym typeface="Montserrat"/>
              </a:rPr>
              <a:t>January 2023</a:t>
            </a:r>
            <a:endParaRPr sz="11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2"/>
          <p:cNvSpPr txBox="1"/>
          <p:nvPr/>
        </p:nvSpPr>
        <p:spPr>
          <a:xfrm>
            <a:off x="370775" y="616800"/>
            <a:ext cx="6909900" cy="66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rgbClr val="4F528B"/>
              </a:solidFill>
              <a:latin typeface="Montserrat"/>
              <a:ea typeface="Montserrat"/>
              <a:cs typeface="Montserrat"/>
              <a:sym typeface="Montserrat"/>
            </a:endParaRPr>
          </a:p>
        </p:txBody>
      </p:sp>
      <p:sp>
        <p:nvSpPr>
          <p:cNvPr id="136" name="Google Shape;13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800">
                <a:solidFill>
                  <a:srgbClr val="00D5BC"/>
                </a:solidFill>
                <a:latin typeface="Montserrat"/>
                <a:ea typeface="Montserrat"/>
                <a:cs typeface="Montserrat"/>
                <a:sym typeface="Montserrat"/>
              </a:rPr>
              <a:t>Ask your community a volunteering question</a:t>
            </a:r>
            <a:endParaRPr b="1" sz="1800">
              <a:solidFill>
                <a:srgbClr val="4F528B"/>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4F528B"/>
              </a:solidFill>
              <a:latin typeface="Montserrat"/>
              <a:ea typeface="Montserrat"/>
              <a:cs typeface="Montserrat"/>
              <a:sym typeface="Montserrat"/>
            </a:endParaRPr>
          </a:p>
        </p:txBody>
      </p:sp>
      <p:sp>
        <p:nvSpPr>
          <p:cNvPr id="137" name="Google Shape;137;p22"/>
          <p:cNvSpPr txBox="1"/>
          <p:nvPr>
            <p:ph idx="1" type="body"/>
          </p:nvPr>
        </p:nvSpPr>
        <p:spPr>
          <a:xfrm>
            <a:off x="311700" y="1520500"/>
            <a:ext cx="3393900" cy="117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GB" sz="1200">
                <a:solidFill>
                  <a:srgbClr val="4F528B"/>
                </a:solidFill>
                <a:latin typeface="Montserrat"/>
                <a:ea typeface="Montserrat"/>
                <a:cs typeface="Montserrat"/>
                <a:sym typeface="Montserrat"/>
              </a:rPr>
              <a:t> </a:t>
            </a:r>
            <a:endParaRPr b="1" sz="12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8B8D09"/>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8B8D09"/>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br>
              <a:rPr b="1" lang="en-GB" sz="1200">
                <a:solidFill>
                  <a:srgbClr val="434343"/>
                </a:solidFill>
                <a:latin typeface="Montserrat"/>
                <a:ea typeface="Montserrat"/>
                <a:cs typeface="Montserrat"/>
                <a:sym typeface="Montserrat"/>
              </a:rPr>
            </a:b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138" name="Google Shape;138;p22"/>
          <p:cNvPicPr preferRelativeResize="0"/>
          <p:nvPr/>
        </p:nvPicPr>
        <p:blipFill>
          <a:blip r:embed="rId3">
            <a:alphaModFix/>
          </a:blip>
          <a:stretch>
            <a:fillRect/>
          </a:stretch>
        </p:blipFill>
        <p:spPr>
          <a:xfrm>
            <a:off x="110350" y="915600"/>
            <a:ext cx="3293430" cy="3551999"/>
          </a:xfrm>
          <a:prstGeom prst="rect">
            <a:avLst/>
          </a:prstGeom>
          <a:noFill/>
          <a:ln>
            <a:noFill/>
          </a:ln>
        </p:spPr>
      </p:pic>
      <p:pic>
        <p:nvPicPr>
          <p:cNvPr id="139" name="Google Shape;139;p22"/>
          <p:cNvPicPr preferRelativeResize="0"/>
          <p:nvPr/>
        </p:nvPicPr>
        <p:blipFill>
          <a:blip r:embed="rId4">
            <a:alphaModFix/>
          </a:blip>
          <a:stretch>
            <a:fillRect/>
          </a:stretch>
        </p:blipFill>
        <p:spPr>
          <a:xfrm>
            <a:off x="3540063" y="915600"/>
            <a:ext cx="2705664" cy="3552001"/>
          </a:xfrm>
          <a:prstGeom prst="rect">
            <a:avLst/>
          </a:prstGeom>
          <a:noFill/>
          <a:ln>
            <a:noFill/>
          </a:ln>
        </p:spPr>
      </p:pic>
      <p:pic>
        <p:nvPicPr>
          <p:cNvPr id="140" name="Google Shape;140;p22"/>
          <p:cNvPicPr preferRelativeResize="0"/>
          <p:nvPr/>
        </p:nvPicPr>
        <p:blipFill>
          <a:blip r:embed="rId5">
            <a:alphaModFix/>
          </a:blip>
          <a:stretch>
            <a:fillRect/>
          </a:stretch>
        </p:blipFill>
        <p:spPr>
          <a:xfrm>
            <a:off x="6382014" y="915600"/>
            <a:ext cx="2276358" cy="3551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txBox="1"/>
          <p:nvPr/>
        </p:nvSpPr>
        <p:spPr>
          <a:xfrm>
            <a:off x="408325" y="875050"/>
            <a:ext cx="7311000" cy="42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rgbClr val="FF9900"/>
              </a:solidFill>
              <a:latin typeface="Open Sans"/>
              <a:ea typeface="Open Sans"/>
              <a:cs typeface="Open Sans"/>
              <a:sym typeface="Open Sans"/>
            </a:endParaRPr>
          </a:p>
        </p:txBody>
      </p:sp>
      <p:sp>
        <p:nvSpPr>
          <p:cNvPr id="147" name="Google Shape;147;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Remind people to opt into the reminder emails</a:t>
            </a:r>
            <a:endParaRPr>
              <a:solidFill>
                <a:srgbClr val="00D5BC"/>
              </a:solidFill>
            </a:endParaRPr>
          </a:p>
        </p:txBody>
      </p:sp>
      <p:pic>
        <p:nvPicPr>
          <p:cNvPr id="148" name="Google Shape;148;p23"/>
          <p:cNvPicPr preferRelativeResize="0"/>
          <p:nvPr/>
        </p:nvPicPr>
        <p:blipFill>
          <a:blip r:embed="rId3">
            <a:alphaModFix/>
          </a:blip>
          <a:stretch>
            <a:fillRect/>
          </a:stretch>
        </p:blipFill>
        <p:spPr>
          <a:xfrm>
            <a:off x="408324" y="941425"/>
            <a:ext cx="3386775" cy="3971701"/>
          </a:xfrm>
          <a:prstGeom prst="rect">
            <a:avLst/>
          </a:prstGeom>
          <a:noFill/>
          <a:ln>
            <a:noFill/>
          </a:ln>
        </p:spPr>
      </p:pic>
      <p:pic>
        <p:nvPicPr>
          <p:cNvPr id="149" name="Google Shape;149;p23"/>
          <p:cNvPicPr preferRelativeResize="0"/>
          <p:nvPr/>
        </p:nvPicPr>
        <p:blipFill>
          <a:blip r:embed="rId4">
            <a:alphaModFix/>
          </a:blip>
          <a:stretch>
            <a:fillRect/>
          </a:stretch>
        </p:blipFill>
        <p:spPr>
          <a:xfrm>
            <a:off x="4200700" y="1017725"/>
            <a:ext cx="4688024" cy="3759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Promote specific roles</a:t>
            </a:r>
            <a:endParaRPr>
              <a:solidFill>
                <a:srgbClr val="00D5BC"/>
              </a:solidFill>
            </a:endParaRPr>
          </a:p>
        </p:txBody>
      </p:sp>
      <p:pic>
        <p:nvPicPr>
          <p:cNvPr id="156" name="Google Shape;156;p24"/>
          <p:cNvPicPr preferRelativeResize="0"/>
          <p:nvPr/>
        </p:nvPicPr>
        <p:blipFill rotWithShape="1">
          <a:blip r:embed="rId3">
            <a:alphaModFix/>
          </a:blip>
          <a:srcRect b="0" l="0" r="0" t="169"/>
          <a:stretch/>
        </p:blipFill>
        <p:spPr>
          <a:xfrm>
            <a:off x="3446700" y="934300"/>
            <a:ext cx="2616851" cy="3814449"/>
          </a:xfrm>
          <a:prstGeom prst="rect">
            <a:avLst/>
          </a:prstGeom>
          <a:noFill/>
          <a:ln>
            <a:noFill/>
          </a:ln>
        </p:spPr>
      </p:pic>
      <p:pic>
        <p:nvPicPr>
          <p:cNvPr id="157" name="Google Shape;157;p24"/>
          <p:cNvPicPr preferRelativeResize="0"/>
          <p:nvPr/>
        </p:nvPicPr>
        <p:blipFill>
          <a:blip r:embed="rId4">
            <a:alphaModFix/>
          </a:blip>
          <a:stretch>
            <a:fillRect/>
          </a:stretch>
        </p:blipFill>
        <p:spPr>
          <a:xfrm>
            <a:off x="6195921" y="927788"/>
            <a:ext cx="2772802" cy="3820975"/>
          </a:xfrm>
          <a:prstGeom prst="rect">
            <a:avLst/>
          </a:prstGeom>
          <a:noFill/>
          <a:ln>
            <a:noFill/>
          </a:ln>
        </p:spPr>
      </p:pic>
      <p:pic>
        <p:nvPicPr>
          <p:cNvPr id="158" name="Google Shape;158;p24"/>
          <p:cNvPicPr preferRelativeResize="0"/>
          <p:nvPr/>
        </p:nvPicPr>
        <p:blipFill rotWithShape="1">
          <a:blip r:embed="rId5">
            <a:alphaModFix/>
          </a:blip>
          <a:srcRect b="18811" l="0" r="0" t="0"/>
          <a:stretch/>
        </p:blipFill>
        <p:spPr>
          <a:xfrm>
            <a:off x="569075" y="934300"/>
            <a:ext cx="2616850" cy="38144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Share some facts and statistics</a:t>
            </a:r>
            <a:endParaRPr>
              <a:solidFill>
                <a:srgbClr val="FF0000"/>
              </a:solidFill>
            </a:endParaRPr>
          </a:p>
        </p:txBody>
      </p:sp>
      <p:pic>
        <p:nvPicPr>
          <p:cNvPr id="164" name="Google Shape;164;p25"/>
          <p:cNvPicPr preferRelativeResize="0"/>
          <p:nvPr/>
        </p:nvPicPr>
        <p:blipFill>
          <a:blip r:embed="rId3">
            <a:alphaModFix/>
          </a:blip>
          <a:stretch>
            <a:fillRect/>
          </a:stretch>
        </p:blipFill>
        <p:spPr>
          <a:xfrm>
            <a:off x="589667" y="1017725"/>
            <a:ext cx="3319473" cy="3820976"/>
          </a:xfrm>
          <a:prstGeom prst="rect">
            <a:avLst/>
          </a:prstGeom>
          <a:noFill/>
          <a:ln>
            <a:noFill/>
          </a:ln>
        </p:spPr>
      </p:pic>
      <p:pic>
        <p:nvPicPr>
          <p:cNvPr id="165" name="Google Shape;165;p25"/>
          <p:cNvPicPr preferRelativeResize="0"/>
          <p:nvPr/>
        </p:nvPicPr>
        <p:blipFill>
          <a:blip r:embed="rId4">
            <a:alphaModFix/>
          </a:blip>
          <a:stretch>
            <a:fillRect/>
          </a:stretch>
        </p:blipFill>
        <p:spPr>
          <a:xfrm>
            <a:off x="4435303" y="1017725"/>
            <a:ext cx="4059777" cy="38209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Show them the bling</a:t>
            </a:r>
            <a:endParaRPr>
              <a:solidFill>
                <a:srgbClr val="FF0000"/>
              </a:solidFill>
            </a:endParaRPr>
          </a:p>
        </p:txBody>
      </p:sp>
      <p:sp>
        <p:nvSpPr>
          <p:cNvPr id="172" name="Google Shape;172;p26"/>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173" name="Google Shape;173;p26"/>
          <p:cNvPicPr preferRelativeResize="0"/>
          <p:nvPr/>
        </p:nvPicPr>
        <p:blipFill>
          <a:blip r:embed="rId3">
            <a:alphaModFix/>
          </a:blip>
          <a:stretch>
            <a:fillRect/>
          </a:stretch>
        </p:blipFill>
        <p:spPr>
          <a:xfrm>
            <a:off x="472963" y="1017713"/>
            <a:ext cx="2539424" cy="3692599"/>
          </a:xfrm>
          <a:prstGeom prst="rect">
            <a:avLst/>
          </a:prstGeom>
          <a:noFill/>
          <a:ln>
            <a:noFill/>
          </a:ln>
        </p:spPr>
      </p:pic>
      <p:pic>
        <p:nvPicPr>
          <p:cNvPr id="174" name="Google Shape;174;p26"/>
          <p:cNvPicPr preferRelativeResize="0"/>
          <p:nvPr/>
        </p:nvPicPr>
        <p:blipFill>
          <a:blip r:embed="rId4">
            <a:alphaModFix/>
          </a:blip>
          <a:stretch>
            <a:fillRect/>
          </a:stretch>
        </p:blipFill>
        <p:spPr>
          <a:xfrm>
            <a:off x="3356250" y="1017725"/>
            <a:ext cx="5151393" cy="3692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Promote your local community clubs parkrun volunteer days</a:t>
            </a:r>
            <a:endParaRPr>
              <a:solidFill>
                <a:srgbClr val="00D5BC"/>
              </a:solidFill>
            </a:endParaRPr>
          </a:p>
        </p:txBody>
      </p:sp>
      <p:pic>
        <p:nvPicPr>
          <p:cNvPr id="181" name="Google Shape;181;p27"/>
          <p:cNvPicPr preferRelativeResize="0"/>
          <p:nvPr/>
        </p:nvPicPr>
        <p:blipFill>
          <a:blip r:embed="rId3">
            <a:alphaModFix/>
          </a:blip>
          <a:stretch>
            <a:fillRect/>
          </a:stretch>
        </p:blipFill>
        <p:spPr>
          <a:xfrm>
            <a:off x="311700" y="875050"/>
            <a:ext cx="2862495" cy="4125775"/>
          </a:xfrm>
          <a:prstGeom prst="rect">
            <a:avLst/>
          </a:prstGeom>
          <a:noFill/>
          <a:ln>
            <a:noFill/>
          </a:ln>
        </p:spPr>
      </p:pic>
      <p:pic>
        <p:nvPicPr>
          <p:cNvPr id="182" name="Google Shape;182;p27"/>
          <p:cNvPicPr preferRelativeResize="0"/>
          <p:nvPr/>
        </p:nvPicPr>
        <p:blipFill>
          <a:blip r:embed="rId4">
            <a:alphaModFix/>
          </a:blip>
          <a:stretch>
            <a:fillRect/>
          </a:stretch>
        </p:blipFill>
        <p:spPr>
          <a:xfrm>
            <a:off x="3356575" y="1027450"/>
            <a:ext cx="2579000" cy="3820976"/>
          </a:xfrm>
          <a:prstGeom prst="rect">
            <a:avLst/>
          </a:prstGeom>
          <a:noFill/>
          <a:ln>
            <a:noFill/>
          </a:ln>
        </p:spPr>
      </p:pic>
      <p:pic>
        <p:nvPicPr>
          <p:cNvPr id="183" name="Google Shape;183;p27"/>
          <p:cNvPicPr preferRelativeResize="0"/>
          <p:nvPr/>
        </p:nvPicPr>
        <p:blipFill>
          <a:blip r:embed="rId5">
            <a:alphaModFix/>
          </a:blip>
          <a:stretch>
            <a:fillRect/>
          </a:stretch>
        </p:blipFill>
        <p:spPr>
          <a:xfrm>
            <a:off x="6087975" y="1170125"/>
            <a:ext cx="2903625" cy="34865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txBox="1"/>
          <p:nvPr/>
        </p:nvSpPr>
        <p:spPr>
          <a:xfrm>
            <a:off x="408325" y="875050"/>
            <a:ext cx="7311000" cy="42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rgbClr val="FF9900"/>
              </a:solidFill>
              <a:latin typeface="Open Sans"/>
              <a:ea typeface="Open Sans"/>
              <a:cs typeface="Open Sans"/>
              <a:sym typeface="Open Sans"/>
            </a:endParaRPr>
          </a:p>
        </p:txBody>
      </p:sp>
      <p:sp>
        <p:nvSpPr>
          <p:cNvPr id="190" name="Google Shape;190;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Share posts off the main national parkrun pages</a:t>
            </a:r>
            <a:endParaRPr>
              <a:solidFill>
                <a:srgbClr val="00D5BC"/>
              </a:solidFill>
            </a:endParaRPr>
          </a:p>
        </p:txBody>
      </p:sp>
      <p:pic>
        <p:nvPicPr>
          <p:cNvPr id="191" name="Google Shape;191;p28"/>
          <p:cNvPicPr preferRelativeResize="0"/>
          <p:nvPr/>
        </p:nvPicPr>
        <p:blipFill>
          <a:blip r:embed="rId3">
            <a:alphaModFix/>
          </a:blip>
          <a:stretch>
            <a:fillRect/>
          </a:stretch>
        </p:blipFill>
        <p:spPr>
          <a:xfrm>
            <a:off x="127875" y="1091676"/>
            <a:ext cx="3255567" cy="3909125"/>
          </a:xfrm>
          <a:prstGeom prst="rect">
            <a:avLst/>
          </a:prstGeom>
          <a:noFill/>
          <a:ln>
            <a:noFill/>
          </a:ln>
        </p:spPr>
      </p:pic>
      <p:pic>
        <p:nvPicPr>
          <p:cNvPr id="192" name="Google Shape;192;p28"/>
          <p:cNvPicPr preferRelativeResize="0"/>
          <p:nvPr/>
        </p:nvPicPr>
        <p:blipFill>
          <a:blip r:embed="rId4">
            <a:alphaModFix/>
          </a:blip>
          <a:stretch>
            <a:fillRect/>
          </a:stretch>
        </p:blipFill>
        <p:spPr>
          <a:xfrm>
            <a:off x="3383450" y="1056012"/>
            <a:ext cx="2692650" cy="3980451"/>
          </a:xfrm>
          <a:prstGeom prst="rect">
            <a:avLst/>
          </a:prstGeom>
          <a:noFill/>
          <a:ln>
            <a:noFill/>
          </a:ln>
        </p:spPr>
      </p:pic>
      <p:pic>
        <p:nvPicPr>
          <p:cNvPr id="193" name="Google Shape;193;p28"/>
          <p:cNvPicPr preferRelativeResize="0"/>
          <p:nvPr/>
        </p:nvPicPr>
        <p:blipFill>
          <a:blip r:embed="rId5">
            <a:alphaModFix/>
          </a:blip>
          <a:stretch>
            <a:fillRect/>
          </a:stretch>
        </p:blipFill>
        <p:spPr>
          <a:xfrm>
            <a:off x="6096025" y="1194987"/>
            <a:ext cx="2996675" cy="3702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Promote volunteering on your cover photo</a:t>
            </a:r>
            <a:endParaRPr>
              <a:solidFill>
                <a:srgbClr val="00D5BC"/>
              </a:solidFill>
            </a:endParaRPr>
          </a:p>
        </p:txBody>
      </p:sp>
      <p:sp>
        <p:nvSpPr>
          <p:cNvPr id="200" name="Google Shape;200;p29"/>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201" name="Google Shape;201;p29"/>
          <p:cNvPicPr preferRelativeResize="0"/>
          <p:nvPr/>
        </p:nvPicPr>
        <p:blipFill>
          <a:blip r:embed="rId3">
            <a:alphaModFix/>
          </a:blip>
          <a:stretch>
            <a:fillRect/>
          </a:stretch>
        </p:blipFill>
        <p:spPr>
          <a:xfrm>
            <a:off x="5100400" y="1462225"/>
            <a:ext cx="3146666" cy="2399350"/>
          </a:xfrm>
          <a:prstGeom prst="rect">
            <a:avLst/>
          </a:prstGeom>
          <a:noFill/>
          <a:ln>
            <a:noFill/>
          </a:ln>
        </p:spPr>
      </p:pic>
      <p:pic>
        <p:nvPicPr>
          <p:cNvPr id="202" name="Google Shape;202;p29"/>
          <p:cNvPicPr preferRelativeResize="0"/>
          <p:nvPr/>
        </p:nvPicPr>
        <p:blipFill>
          <a:blip r:embed="rId4">
            <a:alphaModFix/>
          </a:blip>
          <a:stretch>
            <a:fillRect/>
          </a:stretch>
        </p:blipFill>
        <p:spPr>
          <a:xfrm>
            <a:off x="1076100" y="1492225"/>
            <a:ext cx="2852700" cy="23393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Make your volunteers feel special with a specific thank you</a:t>
            </a:r>
            <a:endParaRPr>
              <a:solidFill>
                <a:srgbClr val="00D5BC"/>
              </a:solidFill>
            </a:endParaRPr>
          </a:p>
        </p:txBody>
      </p:sp>
      <p:sp>
        <p:nvSpPr>
          <p:cNvPr id="209" name="Google Shape;209;p30"/>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210" name="Google Shape;210;p30"/>
          <p:cNvPicPr preferRelativeResize="0"/>
          <p:nvPr/>
        </p:nvPicPr>
        <p:blipFill>
          <a:blip r:embed="rId3">
            <a:alphaModFix/>
          </a:blip>
          <a:stretch>
            <a:fillRect/>
          </a:stretch>
        </p:blipFill>
        <p:spPr>
          <a:xfrm>
            <a:off x="2982374" y="1265650"/>
            <a:ext cx="3518997" cy="2892175"/>
          </a:xfrm>
          <a:prstGeom prst="rect">
            <a:avLst/>
          </a:prstGeom>
          <a:noFill/>
          <a:ln>
            <a:noFill/>
          </a:ln>
        </p:spPr>
      </p:pic>
      <p:pic>
        <p:nvPicPr>
          <p:cNvPr id="211" name="Google Shape;211;p30"/>
          <p:cNvPicPr preferRelativeResize="0"/>
          <p:nvPr/>
        </p:nvPicPr>
        <p:blipFill>
          <a:blip r:embed="rId4">
            <a:alphaModFix/>
          </a:blip>
          <a:stretch>
            <a:fillRect/>
          </a:stretch>
        </p:blipFill>
        <p:spPr>
          <a:xfrm>
            <a:off x="6593696" y="1518050"/>
            <a:ext cx="2337829" cy="2770760"/>
          </a:xfrm>
          <a:prstGeom prst="rect">
            <a:avLst/>
          </a:prstGeom>
          <a:noFill/>
          <a:ln>
            <a:noFill/>
          </a:ln>
        </p:spPr>
      </p:pic>
      <p:pic>
        <p:nvPicPr>
          <p:cNvPr id="212" name="Google Shape;212;p30"/>
          <p:cNvPicPr preferRelativeResize="0"/>
          <p:nvPr/>
        </p:nvPicPr>
        <p:blipFill>
          <a:blip r:embed="rId5">
            <a:alphaModFix/>
          </a:blip>
          <a:stretch>
            <a:fillRect/>
          </a:stretch>
        </p:blipFill>
        <p:spPr>
          <a:xfrm>
            <a:off x="192675" y="1396625"/>
            <a:ext cx="2697370" cy="2892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And remember again volunteering is super fun and easy peasy</a:t>
            </a:r>
            <a:endParaRPr>
              <a:solidFill>
                <a:srgbClr val="FF0000"/>
              </a:solidFill>
            </a:endParaRPr>
          </a:p>
        </p:txBody>
      </p:sp>
      <p:sp>
        <p:nvSpPr>
          <p:cNvPr id="219" name="Google Shape;219;p31"/>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220" name="Google Shape;220;p31"/>
          <p:cNvPicPr preferRelativeResize="0"/>
          <p:nvPr/>
        </p:nvPicPr>
        <p:blipFill>
          <a:blip r:embed="rId3">
            <a:alphaModFix/>
          </a:blip>
          <a:stretch>
            <a:fillRect/>
          </a:stretch>
        </p:blipFill>
        <p:spPr>
          <a:xfrm>
            <a:off x="3308975" y="1217050"/>
            <a:ext cx="2391500" cy="3491924"/>
          </a:xfrm>
          <a:prstGeom prst="rect">
            <a:avLst/>
          </a:prstGeom>
          <a:noFill/>
          <a:ln>
            <a:noFill/>
          </a:ln>
        </p:spPr>
      </p:pic>
      <p:pic>
        <p:nvPicPr>
          <p:cNvPr id="221" name="Google Shape;221;p31"/>
          <p:cNvPicPr preferRelativeResize="0"/>
          <p:nvPr/>
        </p:nvPicPr>
        <p:blipFill>
          <a:blip r:embed="rId4">
            <a:alphaModFix/>
          </a:blip>
          <a:stretch>
            <a:fillRect/>
          </a:stretch>
        </p:blipFill>
        <p:spPr>
          <a:xfrm>
            <a:off x="6201650" y="1217050"/>
            <a:ext cx="2571449" cy="3319900"/>
          </a:xfrm>
          <a:prstGeom prst="rect">
            <a:avLst/>
          </a:prstGeom>
          <a:noFill/>
          <a:ln>
            <a:noFill/>
          </a:ln>
        </p:spPr>
      </p:pic>
      <p:pic>
        <p:nvPicPr>
          <p:cNvPr id="222" name="Google Shape;222;p31"/>
          <p:cNvPicPr preferRelativeResize="0"/>
          <p:nvPr/>
        </p:nvPicPr>
        <p:blipFill>
          <a:blip r:embed="rId5">
            <a:alphaModFix/>
          </a:blip>
          <a:stretch>
            <a:fillRect/>
          </a:stretch>
        </p:blipFill>
        <p:spPr>
          <a:xfrm>
            <a:off x="432875" y="1069675"/>
            <a:ext cx="2707899" cy="361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nvSpPr>
        <p:spPr>
          <a:xfrm>
            <a:off x="408325" y="875050"/>
            <a:ext cx="7311000" cy="42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rgbClr val="FF9900"/>
              </a:solidFill>
              <a:latin typeface="Open Sans"/>
              <a:ea typeface="Open Sans"/>
              <a:cs typeface="Open Sans"/>
              <a:sym typeface="Open Sans"/>
            </a:endParaRPr>
          </a:p>
        </p:txBody>
      </p:sp>
      <p:sp>
        <p:nvSpPr>
          <p:cNvPr id="65" name="Google Shape;65;p14"/>
          <p:cNvSpPr txBox="1"/>
          <p:nvPr>
            <p:ph type="title"/>
          </p:nvPr>
        </p:nvSpPr>
        <p:spPr>
          <a:xfrm>
            <a:off x="192925"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4800">
                <a:solidFill>
                  <a:srgbClr val="4F528B"/>
                </a:solidFill>
                <a:latin typeface="Montserrat"/>
                <a:ea typeface="Montserrat"/>
                <a:cs typeface="Montserrat"/>
                <a:sym typeface="Montserrat"/>
              </a:rPr>
              <a:t>WELCOME</a:t>
            </a:r>
            <a:r>
              <a:rPr b="1" lang="en-GB" sz="4800">
                <a:solidFill>
                  <a:srgbClr val="00D5BC"/>
                </a:solidFill>
                <a:latin typeface="Montserrat"/>
                <a:ea typeface="Montserrat"/>
                <a:cs typeface="Montserrat"/>
                <a:sym typeface="Montserrat"/>
              </a:rPr>
              <a:t> </a:t>
            </a:r>
            <a:endParaRPr sz="4800">
              <a:solidFill>
                <a:srgbClr val="00D5BC"/>
              </a:solidFill>
            </a:endParaRPr>
          </a:p>
        </p:txBody>
      </p:sp>
      <p:sp>
        <p:nvSpPr>
          <p:cNvPr id="66" name="Google Shape;66;p14"/>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34343"/>
              </a:solidFill>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GB" sz="1200">
                <a:solidFill>
                  <a:srgbClr val="434343"/>
                </a:solidFill>
                <a:latin typeface="Montserrat"/>
                <a:ea typeface="Montserrat"/>
                <a:cs typeface="Montserrat"/>
                <a:sym typeface="Montserrat"/>
              </a:rPr>
              <a:t>parkrun social media accounts are where a lot of people will hear about the event you support and get a feeling for what parkrun is all about. It’s a great way to promote volunteering and how people can contribute and benefit through it. Please </a:t>
            </a:r>
            <a:r>
              <a:rPr lang="en-GB" sz="1200">
                <a:solidFill>
                  <a:srgbClr val="434343"/>
                </a:solidFill>
                <a:latin typeface="Montserrat"/>
                <a:ea typeface="Montserrat"/>
                <a:cs typeface="Montserrat"/>
                <a:sym typeface="Montserrat"/>
              </a:rPr>
              <a:t>see</a:t>
            </a:r>
            <a:r>
              <a:rPr lang="en-GB" sz="1200">
                <a:solidFill>
                  <a:srgbClr val="434343"/>
                </a:solidFill>
                <a:latin typeface="Montserrat"/>
                <a:ea typeface="Montserrat"/>
                <a:cs typeface="Montserrat"/>
                <a:sym typeface="Montserrat"/>
              </a:rPr>
              <a:t> this guide to help generate volunteering social media posts. </a:t>
            </a:r>
            <a:endParaRPr sz="1200">
              <a:solidFill>
                <a:srgbClr val="434343"/>
              </a:solidFill>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GB" sz="1200">
                <a:solidFill>
                  <a:srgbClr val="434343"/>
                </a:solidFill>
                <a:latin typeface="Montserrat"/>
                <a:ea typeface="Montserrat"/>
                <a:cs typeface="Montserrat"/>
                <a:sym typeface="Montserrat"/>
              </a:rPr>
              <a:t>Posting regularly on Facebook and other social media platforms is a proven way to grow your parkrun community. This includes run, walk, jog and volunteer participants.  If you are pressed for time during the week, scheduling posts at the beginning of the week is a quick and easy way to ensure you reach your local community on social media without the need to go in each day to post something.</a:t>
            </a:r>
            <a:endParaRPr sz="1200">
              <a:solidFill>
                <a:srgbClr val="434343"/>
              </a:solidFill>
              <a:latin typeface="Montserrat ExtraBold"/>
              <a:ea typeface="Montserrat ExtraBold"/>
              <a:cs typeface="Montserrat ExtraBold"/>
              <a:sym typeface="Montserrat ExtraBold"/>
            </a:endParaRPr>
          </a:p>
          <a:p>
            <a:pPr indent="0" lvl="0" marL="0" rtl="0" algn="l">
              <a:lnSpc>
                <a:spcPct val="115000"/>
              </a:lnSpc>
              <a:spcBef>
                <a:spcPts val="1200"/>
              </a:spcBef>
              <a:spcAft>
                <a:spcPts val="0"/>
              </a:spcAft>
              <a:buNone/>
            </a:pPr>
            <a:r>
              <a:rPr lang="en-GB" sz="1200">
                <a:solidFill>
                  <a:srgbClr val="434343"/>
                </a:solidFill>
                <a:latin typeface="Montserrat"/>
                <a:ea typeface="Montserrat"/>
                <a:cs typeface="Montserrat"/>
                <a:sym typeface="Montserrat"/>
              </a:rPr>
              <a:t>It’s important that anyone posting on parkrun event social media accounts are familiar </a:t>
            </a:r>
            <a:r>
              <a:rPr lang="en-GB" sz="1200">
                <a:solidFill>
                  <a:srgbClr val="434343"/>
                </a:solidFill>
                <a:latin typeface="Montserrat"/>
                <a:ea typeface="Montserrat"/>
                <a:cs typeface="Montserrat"/>
                <a:sym typeface="Montserrat"/>
              </a:rPr>
              <a:t>with and read through the following guidance and policies.</a:t>
            </a:r>
            <a:endParaRPr sz="1200">
              <a:solidFill>
                <a:srgbClr val="434343"/>
              </a:solidFill>
              <a:latin typeface="Montserrat"/>
              <a:ea typeface="Montserrat"/>
              <a:cs typeface="Montserrat"/>
              <a:sym typeface="Montserrat"/>
            </a:endParaRPr>
          </a:p>
          <a:p>
            <a:pPr indent="-342900" lvl="0" marL="457200" rtl="0" algn="l">
              <a:lnSpc>
                <a:spcPct val="115000"/>
              </a:lnSpc>
              <a:spcBef>
                <a:spcPts val="1600"/>
              </a:spcBef>
              <a:spcAft>
                <a:spcPts val="0"/>
              </a:spcAft>
              <a:buClr>
                <a:srgbClr val="FFA300"/>
              </a:buClr>
              <a:buSzPts val="1800"/>
              <a:buFont typeface="Montserrat"/>
              <a:buChar char="●"/>
            </a:pPr>
            <a:r>
              <a:rPr b="1" lang="en-GB" u="sng">
                <a:solidFill>
                  <a:srgbClr val="FFA300"/>
                </a:solidFill>
                <a:latin typeface="Montserrat"/>
                <a:ea typeface="Montserrat"/>
                <a:cs typeface="Montserrat"/>
                <a:sym typeface="Montserrat"/>
                <a:hlinkClick r:id="rId3">
                  <a:extLst>
                    <a:ext uri="{A12FA001-AC4F-418D-AE19-62706E023703}">
                      <ahyp:hlinkClr val="tx"/>
                    </a:ext>
                  </a:extLst>
                </a:hlinkClick>
              </a:rPr>
              <a:t>Social media guidance</a:t>
            </a:r>
            <a:endParaRPr b="1">
              <a:solidFill>
                <a:srgbClr val="FFA300"/>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FFA300"/>
              </a:buClr>
              <a:buSzPts val="1800"/>
              <a:buFont typeface="Montserrat"/>
              <a:buChar char="●"/>
            </a:pPr>
            <a:r>
              <a:rPr b="1" lang="en-GB" u="sng">
                <a:solidFill>
                  <a:srgbClr val="FFA300"/>
                </a:solidFill>
                <a:latin typeface="Montserrat"/>
                <a:ea typeface="Montserrat"/>
                <a:cs typeface="Montserrat"/>
                <a:sym typeface="Montserrat"/>
                <a:hlinkClick r:id="rId4">
                  <a:extLst>
                    <a:ext uri="{A12FA001-AC4F-418D-AE19-62706E023703}">
                      <ahyp:hlinkClr val="tx"/>
                    </a:ext>
                  </a:extLst>
                </a:hlinkClick>
              </a:rPr>
              <a:t>Photography policy</a:t>
            </a:r>
            <a:endParaRPr b="1">
              <a:solidFill>
                <a:srgbClr val="FFA300"/>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1400">
              <a:latin typeface="Open Sans"/>
              <a:ea typeface="Open Sans"/>
              <a:cs typeface="Open Sans"/>
              <a:sym typeface="Open Sans"/>
            </a:endParaRPr>
          </a:p>
          <a:p>
            <a:pPr indent="0" lvl="0" marL="0" rtl="0" algn="l">
              <a:spcBef>
                <a:spcPts val="0"/>
              </a:spcBef>
              <a:spcAft>
                <a:spcPts val="0"/>
              </a:spcAft>
              <a:buNone/>
            </a:pPr>
            <a:r>
              <a:t/>
            </a:r>
            <a:endParaRPr b="1" sz="1400">
              <a:latin typeface="Open Sans"/>
              <a:ea typeface="Open Sans"/>
              <a:cs typeface="Open Sans"/>
              <a:sym typeface="Open Sans"/>
            </a:endParaRPr>
          </a:p>
          <a:p>
            <a:pPr indent="0" lvl="0" marL="0" rtl="0" algn="ctr">
              <a:spcBef>
                <a:spcPts val="0"/>
              </a:spcBef>
              <a:spcAft>
                <a:spcPts val="0"/>
              </a:spcAft>
              <a:buNone/>
            </a:pPr>
            <a:r>
              <a:t/>
            </a:r>
            <a:endParaRPr sz="1800">
              <a:solidFill>
                <a:srgbClr val="4F528B"/>
              </a:solidFill>
              <a:latin typeface="Montserrat"/>
              <a:ea typeface="Montserrat"/>
              <a:cs typeface="Montserrat"/>
              <a:sym typeface="Montserrat"/>
            </a:endParaRPr>
          </a:p>
          <a:p>
            <a:pPr indent="0" lvl="0" marL="0" rtl="0" algn="ctr">
              <a:spcBef>
                <a:spcPts val="0"/>
              </a:spcBef>
              <a:spcAft>
                <a:spcPts val="0"/>
              </a:spcAft>
              <a:buNone/>
            </a:pPr>
            <a:r>
              <a:rPr b="1" lang="en-GB" sz="4800">
                <a:solidFill>
                  <a:srgbClr val="4F528B"/>
                </a:solidFill>
                <a:latin typeface="Montserrat"/>
                <a:ea typeface="Montserrat"/>
                <a:cs typeface="Montserrat"/>
                <a:sym typeface="Montserrat"/>
              </a:rPr>
              <a:t>#lovevolunteering</a:t>
            </a:r>
            <a:r>
              <a:rPr b="1" lang="en-GB" sz="4200">
                <a:solidFill>
                  <a:srgbClr val="FFA300"/>
                </a:solidFill>
                <a:latin typeface="Montserrat"/>
                <a:ea typeface="Montserrat"/>
                <a:cs typeface="Montserrat"/>
                <a:sym typeface="Montserrat"/>
              </a:rPr>
              <a:t>💜</a:t>
            </a:r>
            <a:endParaRPr b="1" sz="6200">
              <a:solidFill>
                <a:srgbClr val="4F528B"/>
              </a:solidFill>
              <a:latin typeface="Montserrat"/>
              <a:ea typeface="Montserrat"/>
              <a:cs typeface="Montserrat"/>
              <a:sym typeface="Montserrat"/>
            </a:endParaRPr>
          </a:p>
          <a:p>
            <a:pPr indent="0" lvl="0" marL="0" rtl="0" algn="ctr">
              <a:spcBef>
                <a:spcPts val="0"/>
              </a:spcBef>
              <a:spcAft>
                <a:spcPts val="0"/>
              </a:spcAft>
              <a:buNone/>
            </a:pPr>
            <a:r>
              <a:t/>
            </a:r>
            <a:endParaRPr b="1" sz="4800">
              <a:solidFill>
                <a:srgbClr val="4F528B"/>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4F528B"/>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txBox="1"/>
          <p:nvPr/>
        </p:nvSpPr>
        <p:spPr>
          <a:xfrm>
            <a:off x="408325" y="875050"/>
            <a:ext cx="7311000" cy="42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rgbClr val="FF9900"/>
              </a:solidFill>
              <a:latin typeface="Open Sans"/>
              <a:ea typeface="Open Sans"/>
              <a:cs typeface="Open Sans"/>
              <a:sym typeface="Open Sans"/>
            </a:endParaRPr>
          </a:p>
        </p:txBody>
      </p:sp>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Promote volunteering as fun</a:t>
            </a:r>
            <a:endParaRPr>
              <a:solidFill>
                <a:srgbClr val="00D5BC"/>
              </a:solidFill>
            </a:endParaRPr>
          </a:p>
        </p:txBody>
      </p:sp>
      <p:sp>
        <p:nvSpPr>
          <p:cNvPr id="74" name="Google Shape;74;p15"/>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75" name="Google Shape;75;p15"/>
          <p:cNvPicPr preferRelativeResize="0"/>
          <p:nvPr/>
        </p:nvPicPr>
        <p:blipFill>
          <a:blip r:embed="rId3">
            <a:alphaModFix/>
          </a:blip>
          <a:stretch>
            <a:fillRect/>
          </a:stretch>
        </p:blipFill>
        <p:spPr>
          <a:xfrm>
            <a:off x="311703" y="1111675"/>
            <a:ext cx="2177825" cy="3295050"/>
          </a:xfrm>
          <a:prstGeom prst="rect">
            <a:avLst/>
          </a:prstGeom>
          <a:noFill/>
          <a:ln>
            <a:noFill/>
          </a:ln>
        </p:spPr>
      </p:pic>
      <p:pic>
        <p:nvPicPr>
          <p:cNvPr id="76" name="Google Shape;76;p15"/>
          <p:cNvPicPr preferRelativeResize="0"/>
          <p:nvPr/>
        </p:nvPicPr>
        <p:blipFill>
          <a:blip r:embed="rId4">
            <a:alphaModFix/>
          </a:blip>
          <a:stretch>
            <a:fillRect/>
          </a:stretch>
        </p:blipFill>
        <p:spPr>
          <a:xfrm>
            <a:off x="2840151" y="1017725"/>
            <a:ext cx="2613549" cy="3926450"/>
          </a:xfrm>
          <a:prstGeom prst="rect">
            <a:avLst/>
          </a:prstGeom>
          <a:noFill/>
          <a:ln>
            <a:noFill/>
          </a:ln>
        </p:spPr>
      </p:pic>
      <p:pic>
        <p:nvPicPr>
          <p:cNvPr id="77" name="Google Shape;77;p15"/>
          <p:cNvPicPr preferRelativeResize="0"/>
          <p:nvPr/>
        </p:nvPicPr>
        <p:blipFill>
          <a:blip r:embed="rId5">
            <a:alphaModFix/>
          </a:blip>
          <a:stretch>
            <a:fillRect/>
          </a:stretch>
        </p:blipFill>
        <p:spPr>
          <a:xfrm>
            <a:off x="5804325" y="1015055"/>
            <a:ext cx="2930399" cy="39317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Let your community know how easy v</a:t>
            </a:r>
            <a:r>
              <a:rPr b="1" lang="en-GB" sz="1800">
                <a:solidFill>
                  <a:srgbClr val="00D5BC"/>
                </a:solidFill>
                <a:latin typeface="Montserrat"/>
                <a:ea typeface="Montserrat"/>
                <a:cs typeface="Montserrat"/>
                <a:sym typeface="Montserrat"/>
              </a:rPr>
              <a:t>olunteering</a:t>
            </a:r>
            <a:r>
              <a:rPr b="1" lang="en-GB" sz="1800">
                <a:solidFill>
                  <a:srgbClr val="00D5BC"/>
                </a:solidFill>
                <a:latin typeface="Montserrat"/>
                <a:ea typeface="Montserrat"/>
                <a:cs typeface="Montserrat"/>
                <a:sym typeface="Montserrat"/>
              </a:rPr>
              <a:t> is</a:t>
            </a:r>
            <a:endParaRPr>
              <a:solidFill>
                <a:srgbClr val="FF0000"/>
              </a:solidFill>
            </a:endParaRPr>
          </a:p>
        </p:txBody>
      </p:sp>
      <p:pic>
        <p:nvPicPr>
          <p:cNvPr id="84" name="Google Shape;84;p16"/>
          <p:cNvPicPr preferRelativeResize="0"/>
          <p:nvPr/>
        </p:nvPicPr>
        <p:blipFill>
          <a:blip r:embed="rId3">
            <a:alphaModFix/>
          </a:blip>
          <a:stretch>
            <a:fillRect/>
          </a:stretch>
        </p:blipFill>
        <p:spPr>
          <a:xfrm>
            <a:off x="932653" y="945175"/>
            <a:ext cx="3397178" cy="3926449"/>
          </a:xfrm>
          <a:prstGeom prst="rect">
            <a:avLst/>
          </a:prstGeom>
          <a:noFill/>
          <a:ln>
            <a:noFill/>
          </a:ln>
        </p:spPr>
      </p:pic>
      <p:pic>
        <p:nvPicPr>
          <p:cNvPr id="85" name="Google Shape;85;p16"/>
          <p:cNvPicPr preferRelativeResize="0"/>
          <p:nvPr/>
        </p:nvPicPr>
        <p:blipFill>
          <a:blip r:embed="rId4">
            <a:alphaModFix/>
          </a:blip>
          <a:stretch>
            <a:fillRect/>
          </a:stretch>
        </p:blipFill>
        <p:spPr>
          <a:xfrm>
            <a:off x="4949025" y="826913"/>
            <a:ext cx="2545740" cy="416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nvSpPr>
        <p:spPr>
          <a:xfrm>
            <a:off x="408325" y="875050"/>
            <a:ext cx="7311000" cy="42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rgbClr val="FF9900"/>
              </a:solidFill>
              <a:latin typeface="Open Sans"/>
              <a:ea typeface="Open Sans"/>
              <a:cs typeface="Open Sans"/>
              <a:sym typeface="Open Sans"/>
            </a:endParaRPr>
          </a:p>
        </p:txBody>
      </p:sp>
      <p:sp>
        <p:nvSpPr>
          <p:cNvPr id="92" name="Google Shape;9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Share the Hi Viz roster for all to see</a:t>
            </a:r>
            <a:endParaRPr>
              <a:solidFill>
                <a:srgbClr val="00D5BC"/>
              </a:solidFill>
            </a:endParaRPr>
          </a:p>
        </p:txBody>
      </p:sp>
      <p:sp>
        <p:nvSpPr>
          <p:cNvPr id="93" name="Google Shape;93;p17"/>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94" name="Google Shape;94;p17"/>
          <p:cNvPicPr preferRelativeResize="0"/>
          <p:nvPr/>
        </p:nvPicPr>
        <p:blipFill>
          <a:blip r:embed="rId3">
            <a:alphaModFix/>
          </a:blip>
          <a:stretch>
            <a:fillRect/>
          </a:stretch>
        </p:blipFill>
        <p:spPr>
          <a:xfrm>
            <a:off x="1109750" y="1017725"/>
            <a:ext cx="2664846" cy="3926451"/>
          </a:xfrm>
          <a:prstGeom prst="rect">
            <a:avLst/>
          </a:prstGeom>
          <a:noFill/>
          <a:ln>
            <a:noFill/>
          </a:ln>
        </p:spPr>
      </p:pic>
      <p:pic>
        <p:nvPicPr>
          <p:cNvPr id="95" name="Google Shape;95;p17"/>
          <p:cNvPicPr preferRelativeResize="0"/>
          <p:nvPr/>
        </p:nvPicPr>
        <p:blipFill>
          <a:blip r:embed="rId4">
            <a:alphaModFix/>
          </a:blip>
          <a:stretch>
            <a:fillRect/>
          </a:stretch>
        </p:blipFill>
        <p:spPr>
          <a:xfrm>
            <a:off x="4481149" y="1046676"/>
            <a:ext cx="2664850" cy="386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Everyone is welcome, there is always room for more</a:t>
            </a:r>
            <a:endParaRPr>
              <a:solidFill>
                <a:srgbClr val="FF0000"/>
              </a:solidFill>
            </a:endParaRPr>
          </a:p>
        </p:txBody>
      </p:sp>
      <p:pic>
        <p:nvPicPr>
          <p:cNvPr id="102" name="Google Shape;102;p18"/>
          <p:cNvPicPr preferRelativeResize="0"/>
          <p:nvPr/>
        </p:nvPicPr>
        <p:blipFill>
          <a:blip r:embed="rId3">
            <a:alphaModFix/>
          </a:blip>
          <a:stretch>
            <a:fillRect/>
          </a:stretch>
        </p:blipFill>
        <p:spPr>
          <a:xfrm>
            <a:off x="4826025" y="965188"/>
            <a:ext cx="2760705" cy="3820976"/>
          </a:xfrm>
          <a:prstGeom prst="rect">
            <a:avLst/>
          </a:prstGeom>
          <a:noFill/>
          <a:ln>
            <a:noFill/>
          </a:ln>
        </p:spPr>
      </p:pic>
      <p:pic>
        <p:nvPicPr>
          <p:cNvPr id="103" name="Google Shape;103;p18"/>
          <p:cNvPicPr preferRelativeResize="0"/>
          <p:nvPr/>
        </p:nvPicPr>
        <p:blipFill>
          <a:blip r:embed="rId4">
            <a:alphaModFix/>
          </a:blip>
          <a:stretch>
            <a:fillRect/>
          </a:stretch>
        </p:blipFill>
        <p:spPr>
          <a:xfrm>
            <a:off x="1491575" y="1064850"/>
            <a:ext cx="2484226" cy="3621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Remember you can walk/run and volunteer </a:t>
            </a:r>
            <a:endParaRPr>
              <a:solidFill>
                <a:srgbClr val="FF0000"/>
              </a:solidFill>
            </a:endParaRPr>
          </a:p>
        </p:txBody>
      </p:sp>
      <p:pic>
        <p:nvPicPr>
          <p:cNvPr id="110" name="Google Shape;110;p19"/>
          <p:cNvPicPr preferRelativeResize="0"/>
          <p:nvPr/>
        </p:nvPicPr>
        <p:blipFill>
          <a:blip r:embed="rId3">
            <a:alphaModFix/>
          </a:blip>
          <a:stretch>
            <a:fillRect/>
          </a:stretch>
        </p:blipFill>
        <p:spPr>
          <a:xfrm>
            <a:off x="4288000" y="972225"/>
            <a:ext cx="3071619" cy="3820976"/>
          </a:xfrm>
          <a:prstGeom prst="rect">
            <a:avLst/>
          </a:prstGeom>
          <a:noFill/>
          <a:ln>
            <a:noFill/>
          </a:ln>
        </p:spPr>
      </p:pic>
      <p:pic>
        <p:nvPicPr>
          <p:cNvPr id="111" name="Google Shape;111;p19"/>
          <p:cNvPicPr preferRelativeResize="0"/>
          <p:nvPr/>
        </p:nvPicPr>
        <p:blipFill rotWithShape="1">
          <a:blip r:embed="rId4">
            <a:alphaModFix/>
          </a:blip>
          <a:srcRect b="0" l="2334" r="0" t="2190"/>
          <a:stretch/>
        </p:blipFill>
        <p:spPr>
          <a:xfrm>
            <a:off x="523475" y="1111488"/>
            <a:ext cx="3537050" cy="3542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Promote the benefits</a:t>
            </a:r>
            <a:endParaRPr>
              <a:solidFill>
                <a:srgbClr val="FF0000"/>
              </a:solidFill>
            </a:endParaRPr>
          </a:p>
        </p:txBody>
      </p:sp>
      <p:sp>
        <p:nvSpPr>
          <p:cNvPr id="118" name="Google Shape;118;p20"/>
          <p:cNvSpPr txBox="1"/>
          <p:nvPr>
            <p:ph idx="1" type="body"/>
          </p:nvPr>
        </p:nvSpPr>
        <p:spPr>
          <a:xfrm>
            <a:off x="311700" y="1017725"/>
            <a:ext cx="8044500" cy="92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400">
              <a:solidFill>
                <a:srgbClr val="4F528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FF99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a:latin typeface="Montserrat"/>
              <a:ea typeface="Montserrat"/>
              <a:cs typeface="Montserrat"/>
              <a:sym typeface="Montserrat"/>
            </a:endParaRPr>
          </a:p>
        </p:txBody>
      </p:sp>
      <p:pic>
        <p:nvPicPr>
          <p:cNvPr id="119" name="Google Shape;119;p20"/>
          <p:cNvPicPr preferRelativeResize="0"/>
          <p:nvPr/>
        </p:nvPicPr>
        <p:blipFill>
          <a:blip r:embed="rId3">
            <a:alphaModFix/>
          </a:blip>
          <a:stretch>
            <a:fillRect/>
          </a:stretch>
        </p:blipFill>
        <p:spPr>
          <a:xfrm>
            <a:off x="311700" y="1151375"/>
            <a:ext cx="2664543" cy="2981649"/>
          </a:xfrm>
          <a:prstGeom prst="rect">
            <a:avLst/>
          </a:prstGeom>
          <a:noFill/>
          <a:ln>
            <a:noFill/>
          </a:ln>
        </p:spPr>
      </p:pic>
      <p:pic>
        <p:nvPicPr>
          <p:cNvPr id="120" name="Google Shape;120;p20"/>
          <p:cNvPicPr preferRelativeResize="0"/>
          <p:nvPr/>
        </p:nvPicPr>
        <p:blipFill>
          <a:blip r:embed="rId4">
            <a:alphaModFix/>
          </a:blip>
          <a:stretch>
            <a:fillRect/>
          </a:stretch>
        </p:blipFill>
        <p:spPr>
          <a:xfrm>
            <a:off x="6167500" y="1097575"/>
            <a:ext cx="2267043" cy="3033676"/>
          </a:xfrm>
          <a:prstGeom prst="rect">
            <a:avLst/>
          </a:prstGeom>
          <a:noFill/>
          <a:ln>
            <a:noFill/>
          </a:ln>
        </p:spPr>
      </p:pic>
      <p:pic>
        <p:nvPicPr>
          <p:cNvPr id="121" name="Google Shape;121;p20"/>
          <p:cNvPicPr preferRelativeResize="0"/>
          <p:nvPr/>
        </p:nvPicPr>
        <p:blipFill rotWithShape="1">
          <a:blip r:embed="rId5">
            <a:alphaModFix/>
          </a:blip>
          <a:srcRect b="4997" l="0" r="0" t="0"/>
          <a:stretch/>
        </p:blipFill>
        <p:spPr>
          <a:xfrm>
            <a:off x="3106675" y="1099351"/>
            <a:ext cx="2930401" cy="3033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nvSpPr>
        <p:spPr>
          <a:xfrm>
            <a:off x="2447100" y="875050"/>
            <a:ext cx="2930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D5BC"/>
                </a:solidFill>
                <a:latin typeface="Montserrat"/>
                <a:ea typeface="Montserrat"/>
                <a:cs typeface="Montserrat"/>
                <a:sym typeface="Montserrat"/>
              </a:rPr>
              <a:t>Make people laugh</a:t>
            </a:r>
            <a:endParaRPr>
              <a:solidFill>
                <a:srgbClr val="00D5BC"/>
              </a:solidFill>
            </a:endParaRPr>
          </a:p>
        </p:txBody>
      </p:sp>
      <p:pic>
        <p:nvPicPr>
          <p:cNvPr id="128" name="Google Shape;128;p21"/>
          <p:cNvPicPr preferRelativeResize="0"/>
          <p:nvPr/>
        </p:nvPicPr>
        <p:blipFill>
          <a:blip r:embed="rId3">
            <a:alphaModFix/>
          </a:blip>
          <a:stretch>
            <a:fillRect/>
          </a:stretch>
        </p:blipFill>
        <p:spPr>
          <a:xfrm>
            <a:off x="657382" y="1274625"/>
            <a:ext cx="3303064" cy="2892175"/>
          </a:xfrm>
          <a:prstGeom prst="rect">
            <a:avLst/>
          </a:prstGeom>
          <a:noFill/>
          <a:ln>
            <a:noFill/>
          </a:ln>
        </p:spPr>
      </p:pic>
      <p:pic>
        <p:nvPicPr>
          <p:cNvPr id="129" name="Google Shape;129;p21"/>
          <p:cNvPicPr preferRelativeResize="0"/>
          <p:nvPr/>
        </p:nvPicPr>
        <p:blipFill>
          <a:blip r:embed="rId4">
            <a:alphaModFix/>
          </a:blip>
          <a:stretch>
            <a:fillRect/>
          </a:stretch>
        </p:blipFill>
        <p:spPr>
          <a:xfrm>
            <a:off x="4765696" y="1146375"/>
            <a:ext cx="2717303" cy="35246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