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y="13716000" cx="24384000"/>
  <p:notesSz cx="6858000" cy="9144000"/>
  <p:embeddedFontLst>
    <p:embeddedFont>
      <p:font typeface="Montserrat SemiBold"/>
      <p:regular r:id="rId36"/>
      <p:bold r:id="rId37"/>
      <p:italic r:id="rId38"/>
      <p:boldItalic r:id="rId39"/>
    </p:embeddedFont>
    <p:embeddedFont>
      <p:font typeface="Roboto"/>
      <p:regular r:id="rId40"/>
      <p:bold r:id="rId41"/>
      <p:italic r:id="rId42"/>
      <p:boldItalic r:id="rId43"/>
    </p:embeddedFont>
    <p:embeddedFont>
      <p:font typeface="Montserrat"/>
      <p:regular r:id="rId44"/>
      <p:bold r:id="rId45"/>
      <p:italic r:id="rId46"/>
      <p:boldItalic r:id="rId47"/>
    </p:embeddedFont>
    <p:embeddedFont>
      <p:font typeface="Montserrat Medium"/>
      <p:regular r:id="rId48"/>
      <p:bold r:id="rId49"/>
      <p:italic r:id="rId50"/>
      <p:boldItalic r:id="rId51"/>
    </p:embeddedFont>
    <p:embeddedFont>
      <p:font typeface="Montserrat Light"/>
      <p:regular r:id="rId52"/>
      <p:bold r:id="rId53"/>
      <p:italic r:id="rId54"/>
      <p:boldItalic r:id="rId55"/>
    </p:embeddedFont>
    <p:embeddedFont>
      <p:font typeface="Helvetica Neue"/>
      <p:regular r:id="rId56"/>
      <p:bold r:id="rId57"/>
      <p:italic r:id="rId58"/>
      <p:boldItalic r:id="rId59"/>
    </p:embeddedFont>
    <p:embeddedFont>
      <p:font typeface="Helvetica Neue Light"/>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42" Type="http://schemas.openxmlformats.org/officeDocument/2006/relationships/font" Target="fonts/Roboto-italic.fntdata"/><Relationship Id="rId41" Type="http://schemas.openxmlformats.org/officeDocument/2006/relationships/font" Target="fonts/Roboto-bold.fntdata"/><Relationship Id="rId44" Type="http://schemas.openxmlformats.org/officeDocument/2006/relationships/font" Target="fonts/Montserrat-regular.fntdata"/><Relationship Id="rId43" Type="http://schemas.openxmlformats.org/officeDocument/2006/relationships/font" Target="fonts/Roboto-boldItalic.fntdata"/><Relationship Id="rId46" Type="http://schemas.openxmlformats.org/officeDocument/2006/relationships/font" Target="fonts/Montserrat-italic.fntdata"/><Relationship Id="rId45" Type="http://schemas.openxmlformats.org/officeDocument/2006/relationships/font" Target="fonts/Montserrat-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MontserratMedium-regular.fntdata"/><Relationship Id="rId47" Type="http://schemas.openxmlformats.org/officeDocument/2006/relationships/font" Target="fonts/Montserrat-boldItalic.fntdata"/><Relationship Id="rId49" Type="http://schemas.openxmlformats.org/officeDocument/2006/relationships/font" Target="fonts/MontserratMedium-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font" Target="fonts/MontserratSemiBold-bold.fntdata"/><Relationship Id="rId36" Type="http://schemas.openxmlformats.org/officeDocument/2006/relationships/font" Target="fonts/MontserratSemiBold-regular.fntdata"/><Relationship Id="rId39" Type="http://schemas.openxmlformats.org/officeDocument/2006/relationships/font" Target="fonts/MontserratSemiBold-boldItalic.fntdata"/><Relationship Id="rId38" Type="http://schemas.openxmlformats.org/officeDocument/2006/relationships/font" Target="fonts/MontserratSemiBold-italic.fntdata"/><Relationship Id="rId62" Type="http://schemas.openxmlformats.org/officeDocument/2006/relationships/font" Target="fonts/HelveticaNeueLight-italic.fntdata"/><Relationship Id="rId61" Type="http://schemas.openxmlformats.org/officeDocument/2006/relationships/font" Target="fonts/HelveticaNeueLight-bold.fntdata"/><Relationship Id="rId20" Type="http://schemas.openxmlformats.org/officeDocument/2006/relationships/slide" Target="slides/slide16.xml"/><Relationship Id="rId63" Type="http://schemas.openxmlformats.org/officeDocument/2006/relationships/font" Target="fonts/HelveticaNeueLight-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HelveticaNeueLight-regular.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MontserratMedium-boldItalic.fntdata"/><Relationship Id="rId50" Type="http://schemas.openxmlformats.org/officeDocument/2006/relationships/font" Target="fonts/MontserratMedium-italic.fntdata"/><Relationship Id="rId53" Type="http://schemas.openxmlformats.org/officeDocument/2006/relationships/font" Target="fonts/MontserratLight-bold.fntdata"/><Relationship Id="rId52" Type="http://schemas.openxmlformats.org/officeDocument/2006/relationships/font" Target="fonts/MontserratLight-regular.fntdata"/><Relationship Id="rId11" Type="http://schemas.openxmlformats.org/officeDocument/2006/relationships/slide" Target="slides/slide7.xml"/><Relationship Id="rId55" Type="http://schemas.openxmlformats.org/officeDocument/2006/relationships/font" Target="fonts/MontserratLight-boldItalic.fntdata"/><Relationship Id="rId10" Type="http://schemas.openxmlformats.org/officeDocument/2006/relationships/slide" Target="slides/slide6.xml"/><Relationship Id="rId54" Type="http://schemas.openxmlformats.org/officeDocument/2006/relationships/font" Target="fonts/MontserratLight-italic.fntdata"/><Relationship Id="rId13" Type="http://schemas.openxmlformats.org/officeDocument/2006/relationships/slide" Target="slides/slide9.xml"/><Relationship Id="rId57" Type="http://schemas.openxmlformats.org/officeDocument/2006/relationships/font" Target="fonts/HelveticaNeue-bold.fntdata"/><Relationship Id="rId12" Type="http://schemas.openxmlformats.org/officeDocument/2006/relationships/slide" Target="slides/slide8.xml"/><Relationship Id="rId56" Type="http://schemas.openxmlformats.org/officeDocument/2006/relationships/font" Target="fonts/HelveticaNeue-regular.fntdata"/><Relationship Id="rId15" Type="http://schemas.openxmlformats.org/officeDocument/2006/relationships/slide" Target="slides/slide11.xml"/><Relationship Id="rId59" Type="http://schemas.openxmlformats.org/officeDocument/2006/relationships/font" Target="fonts/HelveticaNeue-boldItalic.fntdata"/><Relationship Id="rId14" Type="http://schemas.openxmlformats.org/officeDocument/2006/relationships/slide" Target="slides/slide10.xml"/><Relationship Id="rId58" Type="http://schemas.openxmlformats.org/officeDocument/2006/relationships/font" Target="fonts/HelveticaNeue-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12248a616c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12248a616c_0_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7" name="Google Shape;167;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parkrun is coordinated each week by volunteers.</a:t>
            </a:r>
            <a:br>
              <a:rPr lang="en-US"/>
            </a:br>
            <a:r>
              <a:rPr lang="en-US"/>
              <a:t>People of all ages are invited to volunteer and there are a wide variety of roles to try. Speak to a friendly volunteer if you are interested. You can also email the event team directly or respond to their social media posts requesting volunteers. </a:t>
            </a:r>
            <a:br>
              <a:rPr lang="en-US"/>
            </a:br>
            <a:r>
              <a:rPr lang="en-US"/>
              <a:t>Volunteering is a great way to meet new people, learn new skills, build confidence, have heaps of fun and is one of the best ways to </a:t>
            </a:r>
            <a:r>
              <a:rPr lang="en-US"/>
              <a:t>improve</a:t>
            </a:r>
            <a:r>
              <a:rPr lang="en-US"/>
              <a:t> your health and happiness.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4" name="Google Shape;174;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You can participate as a walker, runner or volunteer or </a:t>
            </a:r>
            <a:r>
              <a:rPr lang="en-US"/>
              <a:t>simply</a:t>
            </a:r>
            <a:r>
              <a:rPr lang="en-US" sz="2200">
                <a:latin typeface="Helvetica Neue"/>
                <a:ea typeface="Helvetica Neue"/>
                <a:cs typeface="Helvetica Neue"/>
                <a:sym typeface="Helvetica Neue"/>
              </a:rPr>
              <a:t> spectate and socialise.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1" name="Google Shape;181;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You can’t come last at parkrun. ALL parkruns have volunteer Tail Walkers that provide support and encouragement and they are the final person to cross the finish line. </a:t>
            </a:r>
            <a:endParaRPr sz="2200">
              <a:latin typeface="Helvetica Neue"/>
              <a:ea typeface="Helvetica Neue"/>
              <a:cs typeface="Helvetica Neue"/>
              <a:sym typeface="Helvetica Neue"/>
            </a:endParaRPr>
          </a:p>
          <a:p>
            <a:pPr indent="0" lvl="0" marL="0" rtl="0" algn="l">
              <a:lnSpc>
                <a:spcPct val="117999"/>
              </a:lnSpc>
              <a:spcBef>
                <a:spcPts val="0"/>
              </a:spcBef>
              <a:spcAft>
                <a:spcPts val="0"/>
              </a:spcAft>
              <a:buSzPts val="1400"/>
              <a:buNone/>
            </a:pPr>
            <a:r>
              <a:rPr lang="en-US"/>
              <a:t>The parkwalker role extends this friendly support along the parkrun course ensuring support and encouragement is there for everyone who walks at parkrun. They are positioned ahead of the Tail Walker but behind those who are running to ensure everyone who is walking feels a part of the parkrun community. </a:t>
            </a:r>
            <a:br>
              <a:rPr lang="en-US"/>
            </a:br>
            <a:r>
              <a:rPr lang="en-US"/>
              <a:t>The bright blue parkwalker vest is also a great conversation starter and re-emphasises that </a:t>
            </a:r>
            <a:r>
              <a:rPr lang="en-US"/>
              <a:t>walkers</a:t>
            </a:r>
            <a:r>
              <a:rPr lang="en-US"/>
              <a:t> are celebrated at parkrun.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8" name="Google Shape;188;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parkrun guarantees everyone will have at least two personal interactions at each event. </a:t>
            </a:r>
            <a:br>
              <a:rPr lang="en-US" sz="2200">
                <a:latin typeface="Helvetica Neue"/>
                <a:ea typeface="Helvetica Neue"/>
                <a:cs typeface="Helvetica Neue"/>
                <a:sym typeface="Helvetica Neue"/>
              </a:rPr>
            </a:br>
            <a:r>
              <a:rPr lang="en-US" sz="2200">
                <a:latin typeface="Helvetica Neue"/>
                <a:ea typeface="Helvetica Neue"/>
                <a:cs typeface="Helvetica Neue"/>
                <a:sym typeface="Helvetica Neue"/>
              </a:rPr>
              <a:t>When you cross the line you’ll be handed a finish token by a volunteer, and then another volunteer will scan your token and your personal barcode.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5" name="Google Shape;195;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Just like the very first event in 2004, every parkrun finishes with a coffee and a chat!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86447ee465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86447ee465_0_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200">
                <a:solidFill>
                  <a:schemeClr val="dk1"/>
                </a:solidFill>
                <a:latin typeface="Roboto"/>
                <a:ea typeface="Roboto"/>
                <a:cs typeface="Roboto"/>
                <a:sym typeface="Roboto"/>
              </a:rPr>
              <a:t>Isobel McKeown is blunt about why she loves volunteering at parkrun.</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US" sz="1200">
                <a:solidFill>
                  <a:schemeClr val="dk1"/>
                </a:solidFill>
                <a:latin typeface="Roboto"/>
                <a:ea typeface="Roboto"/>
                <a:cs typeface="Roboto"/>
                <a:sym typeface="Roboto"/>
              </a:rPr>
              <a:t>"That's obvious, I don't have to run!," she said.</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lang="en-US" sz="1200">
                <a:solidFill>
                  <a:schemeClr val="dk1"/>
                </a:solidFill>
                <a:latin typeface="Roboto"/>
                <a:ea typeface="Roboto"/>
                <a:cs typeface="Roboto"/>
                <a:sym typeface="Roboto"/>
              </a:rPr>
              <a:t>The 11-year-old has now volunteered more than 30 times. Isobel wants people to know that everyone can stuff up and it's not the end of the world. "I have seen a marshal send lots of people in the wrong direction," Isobel said.</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lang="en-US" sz="1200">
                <a:solidFill>
                  <a:schemeClr val="dk1"/>
                </a:solidFill>
                <a:latin typeface="Roboto"/>
                <a:ea typeface="Roboto"/>
                <a:cs typeface="Roboto"/>
                <a:sym typeface="Roboto"/>
              </a:rPr>
              <a:t>"I have seen a finish token volunteer drop all the tokens in the middle of an event but everyone helped and things turned out ok."</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lang="en-US" sz="1200">
                <a:solidFill>
                  <a:schemeClr val="dk1"/>
                </a:solidFill>
                <a:latin typeface="Roboto"/>
                <a:ea typeface="Roboto"/>
                <a:cs typeface="Roboto"/>
                <a:sym typeface="Roboto"/>
              </a:rPr>
              <a:t>The other bonus for Isobel is being with adults that aren't her teachers or family. </a:t>
            </a:r>
            <a:r>
              <a:rPr lang="en-US" sz="1100">
                <a:solidFill>
                  <a:schemeClr val="dk1"/>
                </a:solidFill>
                <a:latin typeface="Roboto"/>
                <a:ea typeface="Roboto"/>
                <a:cs typeface="Roboto"/>
                <a:sym typeface="Roboto"/>
              </a:rPr>
              <a:t>"I see how they do stuff and I like to meet new people and hear their conversations," she said.</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1200"/>
              </a:spcAft>
              <a:buNone/>
            </a:pPr>
            <a:r>
              <a:rPr lang="en-US" sz="1200">
                <a:solidFill>
                  <a:schemeClr val="dk1"/>
                </a:solidFill>
                <a:latin typeface="Roboto"/>
                <a:ea typeface="Roboto"/>
                <a:cs typeface="Roboto"/>
                <a:sym typeface="Roboto"/>
              </a:rPr>
              <a:t>It's been a massive learning experience for Isobel who was a parkrun director for the first time, in charge of a Saturday event declared as a 'kids in charge day' at the age of nine.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86447ee465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86447ee465_0_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50">
                <a:solidFill>
                  <a:srgbClr val="0F0F0F"/>
                </a:solidFill>
                <a:latin typeface="Roboto"/>
                <a:ea typeface="Roboto"/>
                <a:cs typeface="Roboto"/>
                <a:sym typeface="Roboto"/>
              </a:rPr>
              <a:t>Emma lives with Williams Syndrome, which means she has some intellectual and spatial awareness challenges. But it also gives her some special qualities too, including the ability to recognise new parkrunners and to put them at ease.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16" name="Google Shape;216;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1" name="Google Shape;221;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Free</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Every Saturday</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No commitment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No specialist clothing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Variety of ways to get involved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Promotes family participation</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Non competitive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Encourages and celebrates regular participation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Milestone shirts can be earned through participation at parkrun, buth volunteering and walk/running. These range from 10 for juniors, right through to 500 shirts (see next slide)</a:t>
            </a:r>
            <a:endParaRPr/>
          </a:p>
        </p:txBody>
      </p:sp>
      <p:sp>
        <p:nvSpPr>
          <p:cNvPr id="228" name="Google Shape;228;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19" name="Google Shape;119;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3" name="Google Shape;233;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b="1" lang="en-US"/>
              <a:t>Milestone shirts:</a:t>
            </a:r>
            <a:r>
              <a:rPr lang="en-US" sz="2200">
                <a:latin typeface="Helvetica Neue"/>
                <a:ea typeface="Helvetica Neue"/>
                <a:cs typeface="Helvetica Neue"/>
                <a:sym typeface="Helvetica Neue"/>
              </a:rPr>
              <a:t> Participation, not performance, has always been the focus of parkrun</a:t>
            </a:r>
            <a:r>
              <a:rPr lang="en-US"/>
              <a:t>. </a:t>
            </a:r>
            <a:r>
              <a:rPr lang="en-US" sz="2200">
                <a:latin typeface="Helvetica Neue"/>
                <a:ea typeface="Helvetica Neue"/>
                <a:cs typeface="Helvetica Neue"/>
                <a:sym typeface="Helvetica Neue"/>
              </a:rPr>
              <a:t>These coveted shirts cannot be purchased - they can only be earned by turning up and walking, running </a:t>
            </a:r>
            <a:r>
              <a:rPr lang="en-US"/>
              <a:t>and</a:t>
            </a:r>
            <a:r>
              <a:rPr lang="en-US" sz="2200">
                <a:latin typeface="Helvetica Neue"/>
                <a:ea typeface="Helvetica Neue"/>
                <a:cs typeface="Helvetica Neue"/>
                <a:sym typeface="Helvetica Neue"/>
              </a:rPr>
              <a:t> volunteering (explain the different shirts). Currently more than 2000 people around the world earn a milestone shirt every</a:t>
            </a:r>
            <a:r>
              <a:rPr lang="en-US"/>
              <a:t> weekend</a:t>
            </a:r>
            <a:r>
              <a:rPr lang="en-US" sz="2200">
                <a:latin typeface="Helvetica Neue"/>
                <a:ea typeface="Helvetica Neue"/>
                <a:cs typeface="Helvetica Neue"/>
                <a:sym typeface="Helvetica Neue"/>
              </a:rPr>
              <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86447ee465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86447ee465_0_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50">
                <a:solidFill>
                  <a:srgbClr val="0F0F0F"/>
                </a:solidFill>
                <a:latin typeface="Roboto"/>
                <a:ea typeface="Roboto"/>
                <a:cs typeface="Roboto"/>
                <a:sym typeface="Roboto"/>
              </a:rPr>
              <a:t>Hanieh moved from Iran to Australia in 2014 and discovered parkrun almost immediately.</a:t>
            </a:r>
            <a:endParaRPr sz="1050">
              <a:solidFill>
                <a:srgbClr val="0F0F0F"/>
              </a:solidFill>
              <a:latin typeface="Roboto"/>
              <a:ea typeface="Roboto"/>
              <a:cs typeface="Roboto"/>
              <a:sym typeface="Roboto"/>
            </a:endParaRPr>
          </a:p>
          <a:p>
            <a:pPr indent="0" lvl="0" marL="0" rtl="0" algn="l">
              <a:spcBef>
                <a:spcPts val="0"/>
              </a:spcBef>
              <a:spcAft>
                <a:spcPts val="0"/>
              </a:spcAft>
              <a:buNone/>
            </a:pPr>
            <a:r>
              <a:t/>
            </a:r>
            <a:endParaRPr sz="1050">
              <a:solidFill>
                <a:srgbClr val="0F0F0F"/>
              </a:solidFill>
              <a:latin typeface="Roboto"/>
              <a:ea typeface="Roboto"/>
              <a:cs typeface="Roboto"/>
              <a:sym typeface="Roboto"/>
            </a:endParaRPr>
          </a:p>
          <a:p>
            <a:pPr indent="0" lvl="0" marL="0" rtl="0" algn="l">
              <a:spcBef>
                <a:spcPts val="0"/>
              </a:spcBef>
              <a:spcAft>
                <a:spcPts val="0"/>
              </a:spcAft>
              <a:buNone/>
            </a:pPr>
            <a:r>
              <a:rPr lang="en-US" sz="1050">
                <a:solidFill>
                  <a:srgbClr val="0F0F0F"/>
                </a:solidFill>
                <a:latin typeface="Roboto"/>
                <a:ea typeface="Roboto"/>
                <a:cs typeface="Roboto"/>
                <a:sym typeface="Roboto"/>
              </a:rPr>
              <a:t>In this two-minute video, Hanieh explains how parkrun helped her improve her English and her fitness while expanding her social circle. Oh, and there was another reason too, but you'll need to watch to the end to find out!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12248a616c_0_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44" name="Google Shape;244;g212248a616c_0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51" name="Google Shape;251;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57" name="Google Shape;257;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7291bc1a4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7291bc1a41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86447ee465_0_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86447ee465_0_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86447ee465_0_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86447ee465_0_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8" name="Google Shape;278;p3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To really understand the impact of parkrun on people’s health and wellbeing, in 2019 a study was conducted of more than 60,000 parkrunners.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73781c1b79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73781c1b79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50">
                <a:solidFill>
                  <a:srgbClr val="0F0F0F"/>
                </a:solidFill>
                <a:latin typeface="Roboto"/>
                <a:ea typeface="Roboto"/>
                <a:cs typeface="Roboto"/>
                <a:sym typeface="Roboto"/>
              </a:rPr>
              <a:t>Ada Macey is a transgender parkrunner in Queensland.</a:t>
            </a:r>
            <a:endParaRPr sz="1050">
              <a:solidFill>
                <a:srgbClr val="0F0F0F"/>
              </a:solidFill>
              <a:latin typeface="Roboto"/>
              <a:ea typeface="Roboto"/>
              <a:cs typeface="Roboto"/>
              <a:sym typeface="Roboto"/>
            </a:endParaRPr>
          </a:p>
          <a:p>
            <a:pPr indent="0" lvl="0" marL="0" rtl="0" algn="l">
              <a:spcBef>
                <a:spcPts val="0"/>
              </a:spcBef>
              <a:spcAft>
                <a:spcPts val="0"/>
              </a:spcAft>
              <a:buNone/>
            </a:pPr>
            <a:r>
              <a:t/>
            </a:r>
            <a:endParaRPr sz="1050">
              <a:solidFill>
                <a:srgbClr val="0F0F0F"/>
              </a:solidFill>
              <a:latin typeface="Roboto"/>
              <a:ea typeface="Roboto"/>
              <a:cs typeface="Roboto"/>
              <a:sym typeface="Roboto"/>
            </a:endParaRPr>
          </a:p>
          <a:p>
            <a:pPr indent="0" lvl="0" marL="0" rtl="0" algn="l">
              <a:spcBef>
                <a:spcPts val="0"/>
              </a:spcBef>
              <a:spcAft>
                <a:spcPts val="0"/>
              </a:spcAft>
              <a:buNone/>
            </a:pPr>
            <a:r>
              <a:rPr lang="en-US" sz="1050">
                <a:solidFill>
                  <a:srgbClr val="0F0F0F"/>
                </a:solidFill>
                <a:latin typeface="Roboto"/>
                <a:ea typeface="Roboto"/>
                <a:cs typeface="Roboto"/>
                <a:sym typeface="Roboto"/>
              </a:rPr>
              <a:t>In this short video, Ada explains why it is so important for transgender people to be involved in physical activity and connected to their community, and how there is nothing better than being able to live as yourself.</a:t>
            </a:r>
            <a:endParaRPr sz="1050">
              <a:solidFill>
                <a:srgbClr val="0F0F0F"/>
              </a:solidFill>
              <a:latin typeface="Roboto"/>
              <a:ea typeface="Roboto"/>
              <a:cs typeface="Roboto"/>
              <a:sym typeface="Robo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25" name="Google Shape;12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7291bc1a41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17291bc1a41_0_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Your barcode is valid at every parkrun in the world. You can print your barcode or download it to your phone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4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98" name="Google Shape;298;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12248a616c_0_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31" name="Google Shape;131;g212248a616c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6" name="Google Shape;136;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This was the start line of the first parkrun in London in 2004: 13 runners supported by five volunteers followed by a coffee in the park cafe. </a:t>
            </a:r>
            <a:br>
              <a:rPr lang="en-US" sz="2200">
                <a:latin typeface="Helvetica Neue"/>
                <a:ea typeface="Helvetica Neue"/>
                <a:cs typeface="Helvetica Neue"/>
                <a:sym typeface="Helvetica Neue"/>
              </a:rPr>
            </a:br>
            <a:r>
              <a:rPr lang="en-US" sz="2200">
                <a:latin typeface="Helvetica Neue"/>
                <a:ea typeface="Helvetica Neue"/>
                <a:cs typeface="Helvetica Neue"/>
                <a:sym typeface="Helvetica Neue"/>
              </a:rPr>
              <a:t>1</a:t>
            </a:r>
            <a:r>
              <a:rPr lang="en-US"/>
              <a:t>8</a:t>
            </a:r>
            <a:r>
              <a:rPr lang="en-US" sz="2200">
                <a:latin typeface="Helvetica Neue"/>
                <a:ea typeface="Helvetica Neue"/>
                <a:cs typeface="Helvetica Neue"/>
                <a:sym typeface="Helvetica Neue"/>
              </a:rPr>
              <a:t> years later the model hasn’t changed.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What also hasn’t changed is the fundamental reason people come to parkrun.</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Paul, who conceived the idea, was in his forties and going through a bit of a midlife crisis. He’d been sacked from his job, his marriage had broken down, and he’d suffered an injury that would keep him away from running club competitions for a couple of years. </a:t>
            </a:r>
            <a:r>
              <a:rPr lang="en-US"/>
              <a:t>Paul had become</a:t>
            </a:r>
            <a:r>
              <a:rPr lang="en-US" sz="2200">
                <a:latin typeface="Helvetica Neue"/>
                <a:ea typeface="Helvetica Neue"/>
                <a:cs typeface="Helvetica Neue"/>
                <a:sym typeface="Helvetica Neue"/>
              </a:rPr>
              <a:t> disconnected from </a:t>
            </a:r>
            <a:r>
              <a:rPr lang="en-US"/>
              <a:t>his neighbourhood</a:t>
            </a:r>
            <a:r>
              <a:rPr lang="en-US" sz="2200">
                <a:latin typeface="Helvetica Neue"/>
                <a:ea typeface="Helvetica Neue"/>
                <a:cs typeface="Helvetica Neue"/>
                <a:sym typeface="Helvetica Neue"/>
              </a:rPr>
              <a:t> and recognised he needed to bring his friends to him. </a:t>
            </a:r>
            <a:br>
              <a:rPr lang="en-US" sz="2200">
                <a:latin typeface="Helvetica Neue"/>
                <a:ea typeface="Helvetica Neue"/>
                <a:cs typeface="Helvetica Neue"/>
                <a:sym typeface="Helvetica Neue"/>
              </a:rPr>
            </a:br>
            <a:r>
              <a:rPr lang="en-US" sz="2200">
                <a:latin typeface="Helvetica Neue"/>
                <a:ea typeface="Helvetica Neue"/>
                <a:cs typeface="Helvetica Neue"/>
                <a:sym typeface="Helvetica Neue"/>
              </a:rPr>
              <a:t>Paul decided to hold a free 5km event, open to everyone, every Saturday at 9am in his local park, with the caveat that people would join him for a coffee afterwards. Nobody could have imagined what happened next though…</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1" name="Google Shape;141;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Within two years more than 600 people were coming along to this one parkrun event.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Not just locals, but people from around the world who had heard about this simple idea and recognised that it could work in their community.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Paul agreed to support other communities to implement their own parkrun providing it was in line with the ‘parkrun principles’:</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Free</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5k</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Every Saturday morning in a public open space </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For everyone</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Forever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46" name="Google Shape;14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12248a600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12248a6006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Sign up for parkrun before your first visit and then you never need to register again! Your personal parkrun barcode becomes your passport to any parkrun in the world every Saturday morning - just come along whenever you feel like it! </a:t>
            </a:r>
            <a:br>
              <a:rPr lang="en-US"/>
            </a:br>
            <a:r>
              <a:rPr lang="en-US"/>
              <a:t>You can print your barcode or simply keep it on your phone.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7" name="Google Shape;157;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Each parkrun has an Event Welcome and many will have a First Timers Welcome too! Look for the volunteer vests and signs. </a:t>
            </a:r>
            <a:br>
              <a:rPr lang="en-US"/>
            </a:br>
            <a:r>
              <a:rPr lang="en-US"/>
              <a:t>Walkers and runners start at the same time but go at their own pace and you are most welcome to bring the pram or one dog on a short handheld leash.</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parkrun.com" TargetMode="External"/><Relationship Id="rId3" Type="http://schemas.openxmlformats.org/officeDocument/2006/relationships/image" Target="../media/image2.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type="tx">
  <p:cSld name="TITLE_AND_BODY">
    <p:spTree>
      <p:nvGrpSpPr>
        <p:cNvPr id="14" name="Shape 14"/>
        <p:cNvGrpSpPr/>
        <p:nvPr/>
      </p:nvGrpSpPr>
      <p:grpSpPr>
        <a:xfrm>
          <a:off x="0" y="0"/>
          <a:ext cx="0" cy="0"/>
          <a:chOff x="0" y="0"/>
          <a:chExt cx="0" cy="0"/>
        </a:xfrm>
      </p:grpSpPr>
      <p:sp>
        <p:nvSpPr>
          <p:cNvPr id="15" name="Google Shape;15;p2"/>
          <p:cNvSpPr txBox="1"/>
          <p:nvPr>
            <p:ph idx="1" type="body"/>
          </p:nvPr>
        </p:nvSpPr>
        <p:spPr>
          <a:xfrm>
            <a:off x="10834687" y="8274522"/>
            <a:ext cx="2714626" cy="5715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B0C3C4"/>
              </a:buClr>
              <a:buSzPts val="3000"/>
              <a:buFont typeface="Montserrat"/>
              <a:buNone/>
              <a:defRPr sz="3000">
                <a:solidFill>
                  <a:srgbClr val="B0C3C4"/>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6" name="Google Shape;16;p2"/>
          <p:cNvSpPr txBox="1"/>
          <p:nvPr>
            <p:ph idx="2" type="body"/>
          </p:nvPr>
        </p:nvSpPr>
        <p:spPr>
          <a:xfrm>
            <a:off x="11412093" y="9027583"/>
            <a:ext cx="1559815" cy="5715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B0C3C4"/>
              </a:buClr>
              <a:buSzPts val="3000"/>
              <a:buFont typeface="Montserrat"/>
              <a:buNone/>
              <a:defRPr sz="3000">
                <a:solidFill>
                  <a:srgbClr val="B0C3C4"/>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7" name="Google Shape;17;p2"/>
          <p:cNvSpPr txBox="1"/>
          <p:nvPr>
            <p:ph idx="3" type="body"/>
          </p:nvPr>
        </p:nvSpPr>
        <p:spPr>
          <a:xfrm>
            <a:off x="2775283" y="6593304"/>
            <a:ext cx="18833434" cy="1333501"/>
          </a:xfrm>
          <a:prstGeom prst="rect">
            <a:avLst/>
          </a:prstGeom>
          <a:noFill/>
          <a:ln>
            <a:noFill/>
          </a:ln>
        </p:spPr>
        <p:txBody>
          <a:bodyPr anchorCtr="0" anchor="t" bIns="50800" lIns="50800" spcFirstLastPara="1" rIns="50800" wrap="square" tIns="50800">
            <a:spAutoFit/>
          </a:bodyPr>
          <a:lstStyle>
            <a:lvl1pPr indent="-228600" lvl="0" marL="457200" algn="ctr">
              <a:lnSpc>
                <a:spcPct val="100000"/>
              </a:lnSpc>
              <a:spcBef>
                <a:spcPts val="0"/>
              </a:spcBef>
              <a:spcAft>
                <a:spcPts val="0"/>
              </a:spcAft>
              <a:buClr>
                <a:srgbClr val="FFFFFF"/>
              </a:buClr>
              <a:buSzPts val="8000"/>
              <a:buFont typeface="Montserrat"/>
              <a:buNone/>
              <a:defRPr b="1" sz="8000">
                <a:solidFill>
                  <a:srgbClr val="FFFFFF"/>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8" name="Google Shape;18;p2"/>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4" showMasterSp="0">
  <p:cSld name="Colour Background 4">
    <p:bg>
      <p:bgPr>
        <a:solidFill>
          <a:srgbClr val="00D5BC"/>
        </a:solidFill>
      </p:bgPr>
    </p:bg>
    <p:spTree>
      <p:nvGrpSpPr>
        <p:cNvPr id="79" name="Shape 79"/>
        <p:cNvGrpSpPr/>
        <p:nvPr/>
      </p:nvGrpSpPr>
      <p:grpSpPr>
        <a:xfrm>
          <a:off x="0" y="0"/>
          <a:ext cx="0" cy="0"/>
          <a:chOff x="0" y="0"/>
          <a:chExt cx="0" cy="0"/>
        </a:xfrm>
      </p:grpSpPr>
      <p:cxnSp>
        <p:nvCxnSpPr>
          <p:cNvPr id="80" name="Google Shape;80;p11"/>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81" name="Google Shape;81;p11"/>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82" name="Google Shape;82;p11"/>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83" name="Google Shape;83;p11"/>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84" name="Google Shape;84;p11"/>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p:cSld name="Photo">
    <p:bg>
      <p:bgPr>
        <a:solidFill>
          <a:srgbClr val="FFFFFF"/>
        </a:solidFill>
      </p:bgPr>
    </p:bg>
    <p:spTree>
      <p:nvGrpSpPr>
        <p:cNvPr id="85" name="Shape 85"/>
        <p:cNvGrpSpPr/>
        <p:nvPr/>
      </p:nvGrpSpPr>
      <p:grpSpPr>
        <a:xfrm>
          <a:off x="0" y="0"/>
          <a:ext cx="0" cy="0"/>
          <a:chOff x="0" y="0"/>
          <a:chExt cx="0" cy="0"/>
        </a:xfrm>
      </p:grpSpPr>
      <p:sp>
        <p:nvSpPr>
          <p:cNvPr id="86" name="Google Shape;86;p12"/>
          <p:cNvSpPr/>
          <p:nvPr>
            <p:ph idx="2" type="pic"/>
          </p:nvPr>
        </p:nvSpPr>
        <p:spPr>
          <a:xfrm>
            <a:off x="-21357" y="-2552"/>
            <a:ext cx="24426716" cy="13764761"/>
          </a:xfrm>
          <a:prstGeom prst="rect">
            <a:avLst/>
          </a:prstGeom>
          <a:noFill/>
          <a:ln>
            <a:noFill/>
          </a:ln>
        </p:spPr>
      </p:sp>
      <p:sp>
        <p:nvSpPr>
          <p:cNvPr id="87" name="Google Shape;87;p12"/>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sp>
        <p:nvSpPr>
          <p:cNvPr id="88" name="Google Shape;88;p12"/>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cxnSp>
        <p:nvCxnSpPr>
          <p:cNvPr id="89" name="Google Shape;89;p12"/>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90" name="Google Shape;90;p12"/>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91" name="Google Shape;91;p12"/>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sp>
        <p:nvSpPr>
          <p:cNvPr id="92" name="Google Shape;92;p12"/>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showMasterSp="0">
  <p:cSld name="Section Divider">
    <p:bg>
      <p:bgPr>
        <a:solidFill>
          <a:srgbClr val="FFFFFF"/>
        </a:solidFill>
      </p:bgPr>
    </p:bg>
    <p:spTree>
      <p:nvGrpSpPr>
        <p:cNvPr id="93" name="Shape 93"/>
        <p:cNvGrpSpPr/>
        <p:nvPr/>
      </p:nvGrpSpPr>
      <p:grpSpPr>
        <a:xfrm>
          <a:off x="0" y="0"/>
          <a:ext cx="0" cy="0"/>
          <a:chOff x="0" y="0"/>
          <a:chExt cx="0" cy="0"/>
        </a:xfrm>
      </p:grpSpPr>
      <p:sp>
        <p:nvSpPr>
          <p:cNvPr id="94" name="Google Shape;94;p13"/>
          <p:cNvSpPr/>
          <p:nvPr>
            <p:ph idx="2" type="pic"/>
          </p:nvPr>
        </p:nvSpPr>
        <p:spPr>
          <a:xfrm>
            <a:off x="-112491" y="-58670"/>
            <a:ext cx="24608984" cy="13833341"/>
          </a:xfrm>
          <a:prstGeom prst="rect">
            <a:avLst/>
          </a:prstGeom>
          <a:noFill/>
          <a:ln>
            <a:noFill/>
          </a:ln>
        </p:spPr>
      </p:sp>
      <p:sp>
        <p:nvSpPr>
          <p:cNvPr id="95" name="Google Shape;95;p13"/>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cxnSp>
        <p:nvCxnSpPr>
          <p:cNvPr id="96" name="Google Shape;96;p13"/>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97" name="Google Shape;97;p13"/>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98" name="Google Shape;98;p13"/>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sp>
        <p:nvSpPr>
          <p:cNvPr id="99" name="Google Shape;99;p13"/>
          <p:cNvSpPr txBox="1"/>
          <p:nvPr>
            <p:ph idx="1" type="body"/>
          </p:nvPr>
        </p:nvSpPr>
        <p:spPr>
          <a:xfrm>
            <a:off x="8782557" y="6191250"/>
            <a:ext cx="6818885" cy="13335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FFFFFF"/>
              </a:buClr>
              <a:buSzPts val="8000"/>
              <a:buFont typeface="Montserrat"/>
              <a:buNone/>
              <a:defRPr b="1" sz="8000">
                <a:solidFill>
                  <a:srgbClr val="FFFFFF"/>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00" name="Google Shape;100;p13"/>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sp>
        <p:nvSpPr>
          <p:cNvPr id="101" name="Google Shape;101;p13"/>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mp; Quote" showMasterSp="0">
  <p:cSld name="Photo &amp; Quote">
    <p:spTree>
      <p:nvGrpSpPr>
        <p:cNvPr id="102" name="Shape 102"/>
        <p:cNvGrpSpPr/>
        <p:nvPr/>
      </p:nvGrpSpPr>
      <p:grpSpPr>
        <a:xfrm>
          <a:off x="0" y="0"/>
          <a:ext cx="0" cy="0"/>
          <a:chOff x="0" y="0"/>
          <a:chExt cx="0" cy="0"/>
        </a:xfrm>
      </p:grpSpPr>
      <p:sp>
        <p:nvSpPr>
          <p:cNvPr id="103" name="Google Shape;103;p14"/>
          <p:cNvSpPr/>
          <p:nvPr>
            <p:ph idx="2" type="pic"/>
          </p:nvPr>
        </p:nvSpPr>
        <p:spPr>
          <a:xfrm>
            <a:off x="-10058" y="-26589"/>
            <a:ext cx="12551972" cy="13774526"/>
          </a:xfrm>
          <a:prstGeom prst="rect">
            <a:avLst/>
          </a:prstGeom>
          <a:noFill/>
          <a:ln>
            <a:noFill/>
          </a:ln>
        </p:spPr>
      </p:sp>
      <p:sp>
        <p:nvSpPr>
          <p:cNvPr id="104" name="Google Shape;104;p14"/>
          <p:cNvSpPr txBox="1"/>
          <p:nvPr>
            <p:ph idx="1" type="body"/>
          </p:nvPr>
        </p:nvSpPr>
        <p:spPr>
          <a:xfrm>
            <a:off x="13406108" y="4303395"/>
            <a:ext cx="8569784" cy="5515611"/>
          </a:xfrm>
          <a:prstGeom prst="rect">
            <a:avLst/>
          </a:prstGeom>
          <a:noFill/>
          <a:ln>
            <a:noFill/>
          </a:ln>
        </p:spPr>
        <p:txBody>
          <a:bodyPr anchorCtr="0" anchor="ctr" bIns="50800" lIns="50800" spcFirstLastPara="1" rIns="50800" wrap="square" tIns="50800">
            <a:spAutoFit/>
          </a:bodyPr>
          <a:lstStyle>
            <a:lvl1pPr indent="-228600" lvl="0" marL="457200" algn="ctr">
              <a:lnSpc>
                <a:spcPct val="110000"/>
              </a:lnSpc>
              <a:spcBef>
                <a:spcPts val="0"/>
              </a:spcBef>
              <a:spcAft>
                <a:spcPts val="0"/>
              </a:spcAft>
              <a:buClr>
                <a:srgbClr val="FFFFFF"/>
              </a:buClr>
              <a:buSzPts val="4000"/>
              <a:buFont typeface="Montserrat"/>
              <a:buNone/>
              <a:defRPr b="1" sz="4000">
                <a:solidFill>
                  <a:srgbClr val="FFFFFF"/>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05" name="Google Shape;105;p14"/>
          <p:cNvSpPr txBox="1"/>
          <p:nvPr>
            <p:ph idx="3" type="body"/>
          </p:nvPr>
        </p:nvSpPr>
        <p:spPr>
          <a:xfrm>
            <a:off x="13024273" y="2508249"/>
            <a:ext cx="1569721" cy="47371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EA2D56"/>
              </a:buClr>
              <a:buSzPts val="30000"/>
              <a:buFont typeface="Montserrat"/>
              <a:buNone/>
              <a:defRPr sz="30000">
                <a:solidFill>
                  <a:srgbClr val="EA2D56"/>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06" name="Google Shape;106;p14"/>
          <p:cNvSpPr txBox="1"/>
          <p:nvPr>
            <p:ph idx="4" type="body"/>
          </p:nvPr>
        </p:nvSpPr>
        <p:spPr>
          <a:xfrm>
            <a:off x="19747477" y="8544983"/>
            <a:ext cx="1569721" cy="47371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EA2D56"/>
              </a:buClr>
              <a:buSzPts val="30000"/>
              <a:buFont typeface="Montserrat"/>
              <a:buNone/>
              <a:defRPr sz="30000">
                <a:solidFill>
                  <a:srgbClr val="EA2D56"/>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cxnSp>
        <p:nvCxnSpPr>
          <p:cNvPr id="107" name="Google Shape;107;p14"/>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108" name="Google Shape;108;p14"/>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109" name="Google Shape;109;p14"/>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110" name="Google Shape;110;p14"/>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111" name="Google Shape;111;p14"/>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1" showMasterSp="0">
  <p:cSld name="Colour Background 1">
    <p:spTree>
      <p:nvGrpSpPr>
        <p:cNvPr id="19" name="Shape 19"/>
        <p:cNvGrpSpPr/>
        <p:nvPr/>
      </p:nvGrpSpPr>
      <p:grpSpPr>
        <a:xfrm>
          <a:off x="0" y="0"/>
          <a:ext cx="0" cy="0"/>
          <a:chOff x="0" y="0"/>
          <a:chExt cx="0" cy="0"/>
        </a:xfrm>
      </p:grpSpPr>
      <p:cxnSp>
        <p:nvCxnSpPr>
          <p:cNvPr id="20" name="Google Shape;20;p3"/>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21" name="Google Shape;21;p3"/>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22" name="Google Shape;22;p3"/>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23" name="Google Shape;23;p3"/>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24" name="Google Shape;24;p3"/>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rgbClr val="FFFFFF"/>
        </a:solidFill>
      </p:bgPr>
    </p:bg>
    <p:spTree>
      <p:nvGrpSpPr>
        <p:cNvPr id="25" name="Shape 25"/>
        <p:cNvGrpSpPr/>
        <p:nvPr/>
      </p:nvGrpSpPr>
      <p:grpSpPr>
        <a:xfrm>
          <a:off x="0" y="0"/>
          <a:ext cx="0" cy="0"/>
          <a:chOff x="0" y="0"/>
          <a:chExt cx="0" cy="0"/>
        </a:xfrm>
      </p:grpSpPr>
      <p:sp>
        <p:nvSpPr>
          <p:cNvPr id="26" name="Google Shape;26;p4"/>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spTree>
      <p:nvGrpSpPr>
        <p:cNvPr id="27" name="Shape 27"/>
        <p:cNvGrpSpPr/>
        <p:nvPr/>
      </p:nvGrpSpPr>
      <p:grpSpPr>
        <a:xfrm>
          <a:off x="0" y="0"/>
          <a:ext cx="0" cy="0"/>
          <a:chOff x="0" y="0"/>
          <a:chExt cx="0" cy="0"/>
        </a:xfrm>
      </p:grpSpPr>
      <p:sp>
        <p:nvSpPr>
          <p:cNvPr id="28" name="Google Shape;28;p5"/>
          <p:cNvSpPr txBox="1"/>
          <p:nvPr/>
        </p:nvSpPr>
        <p:spPr>
          <a:xfrm>
            <a:off x="10373486" y="8191514"/>
            <a:ext cx="3637027" cy="5715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000"/>
              <a:buFont typeface="Montserrat"/>
              <a:buNone/>
            </a:pPr>
            <a:r>
              <a:rPr b="0" i="0" lang="en-US" sz="3000" u="none" cap="none" strike="noStrike">
                <a:solidFill>
                  <a:srgbClr val="FFFFFF"/>
                </a:solidFill>
                <a:latin typeface="Montserrat"/>
                <a:ea typeface="Montserrat"/>
                <a:cs typeface="Montserrat"/>
                <a:sym typeface="Montserrat"/>
              </a:rPr>
              <a:t>www.</a:t>
            </a:r>
            <a:r>
              <a:rPr b="0" i="0" lang="en-US" sz="3000" u="sng" cap="none" strike="noStrike">
                <a:solidFill>
                  <a:srgbClr val="FFFFFF"/>
                </a:solidFill>
                <a:latin typeface="Montserrat"/>
                <a:ea typeface="Montserrat"/>
                <a:cs typeface="Montserrat"/>
                <a:sym typeface="Montserrat"/>
                <a:hlinkClick r:id="rId2">
                  <a:extLst>
                    <a:ext uri="{A12FA001-AC4F-418D-AE19-62706E023703}">
                      <ahyp:hlinkClr val="tx"/>
                    </a:ext>
                  </a:extLst>
                </a:hlinkClick>
              </a:rPr>
              <a:t>parkrun.com</a:t>
            </a:r>
            <a:endParaRPr b="0" i="0" sz="1400" u="none" cap="none" strike="noStrike">
              <a:solidFill>
                <a:srgbClr val="000000"/>
              </a:solidFill>
              <a:latin typeface="Arial"/>
              <a:ea typeface="Arial"/>
              <a:cs typeface="Arial"/>
              <a:sym typeface="Arial"/>
            </a:endParaRPr>
          </a:p>
        </p:txBody>
      </p:sp>
      <p:pic>
        <p:nvPicPr>
          <p:cNvPr descr="Image" id="29" name="Google Shape;29;p5"/>
          <p:cNvPicPr preferRelativeResize="0"/>
          <p:nvPr/>
        </p:nvPicPr>
        <p:blipFill rotWithShape="1">
          <a:blip r:embed="rId3">
            <a:alphaModFix/>
          </a:blip>
          <a:srcRect b="0" l="0" r="0" t="0"/>
          <a:stretch/>
        </p:blipFill>
        <p:spPr>
          <a:xfrm flipH="1" rot="10800000">
            <a:off x="22378325" y="1499509"/>
            <a:ext cx="1035481" cy="1333500"/>
          </a:xfrm>
          <a:prstGeom prst="rect">
            <a:avLst/>
          </a:prstGeom>
          <a:noFill/>
          <a:ln>
            <a:noFill/>
          </a:ln>
        </p:spPr>
      </p:pic>
      <p:sp>
        <p:nvSpPr>
          <p:cNvPr id="30" name="Google Shape;30;p5"/>
          <p:cNvSpPr txBox="1"/>
          <p:nvPr/>
        </p:nvSpPr>
        <p:spPr>
          <a:xfrm>
            <a:off x="22416939" y="2172303"/>
            <a:ext cx="958254" cy="355601"/>
          </a:xfrm>
          <a:prstGeom prst="rect">
            <a:avLst/>
          </a:prstGeom>
          <a:noFill/>
          <a:ln>
            <a:noFill/>
          </a:ln>
        </p:spPr>
        <p:txBody>
          <a:bodyPr anchorCtr="0" anchor="ctr" bIns="50800" lIns="50800" spcFirstLastPara="1" rIns="50800" wrap="square" tIns="50800">
            <a:spAutoFit/>
          </a:bodyPr>
          <a:lstStyle/>
          <a:p>
            <a:pPr indent="0" lvl="0" marL="0" marR="0" rtl="0" algn="ctr">
              <a:lnSpc>
                <a:spcPct val="294117"/>
              </a:lnSpc>
              <a:spcBef>
                <a:spcPts val="0"/>
              </a:spcBef>
              <a:spcAft>
                <a:spcPts val="0"/>
              </a:spcAft>
              <a:buClr>
                <a:srgbClr val="FFFFFF"/>
              </a:buClr>
              <a:buSzPts val="1700"/>
              <a:buFont typeface="Montserrat"/>
              <a:buNone/>
            </a:pPr>
            <a:r>
              <a:rPr b="1" i="0" lang="en-US" sz="1700" u="none" cap="none" strike="noStrike">
                <a:solidFill>
                  <a:srgbClr val="FFFFFF"/>
                </a:solidFill>
                <a:latin typeface="Montserrat"/>
                <a:ea typeface="Montserrat"/>
                <a:cs typeface="Montserrat"/>
                <a:sym typeface="Montserrat"/>
              </a:rPr>
              <a:t>FINISH</a:t>
            </a:r>
            <a:endParaRPr b="0" i="0" sz="1400" u="none" cap="none" strike="noStrike">
              <a:solidFill>
                <a:srgbClr val="000000"/>
              </a:solidFill>
              <a:latin typeface="Arial"/>
              <a:ea typeface="Arial"/>
              <a:cs typeface="Arial"/>
              <a:sym typeface="Arial"/>
            </a:endParaRPr>
          </a:p>
        </p:txBody>
      </p:sp>
      <p:pic>
        <p:nvPicPr>
          <p:cNvPr descr="Image" id="31" name="Google Shape;31;p5"/>
          <p:cNvPicPr preferRelativeResize="0"/>
          <p:nvPr/>
        </p:nvPicPr>
        <p:blipFill rotWithShape="1">
          <a:blip r:embed="rId4">
            <a:alphaModFix/>
          </a:blip>
          <a:srcRect b="0" l="0" r="0" t="0"/>
          <a:stretch/>
        </p:blipFill>
        <p:spPr>
          <a:xfrm>
            <a:off x="10881762" y="4952985"/>
            <a:ext cx="2620475" cy="2620474"/>
          </a:xfrm>
          <a:prstGeom prst="rect">
            <a:avLst/>
          </a:prstGeom>
          <a:noFill/>
          <a:ln>
            <a:noFill/>
          </a:ln>
        </p:spPr>
      </p:pic>
      <p:cxnSp>
        <p:nvCxnSpPr>
          <p:cNvPr id="32" name="Google Shape;32;p5"/>
          <p:cNvCxnSpPr/>
          <p:nvPr/>
        </p:nvCxnSpPr>
        <p:spPr>
          <a:xfrm flipH="1" rot="10800000">
            <a:off x="22896065" y="2814"/>
            <a:ext cx="2" cy="1274691"/>
          </a:xfrm>
          <a:prstGeom prst="straightConnector1">
            <a:avLst/>
          </a:prstGeom>
          <a:noFill/>
          <a:ln cap="flat" cmpd="sng" w="50800">
            <a:solidFill>
              <a:srgbClr val="FFA300"/>
            </a:solidFill>
            <a:prstDash val="solid"/>
            <a:miter lim="400000"/>
            <a:headEnd len="med" w="med" type="oval"/>
            <a:tailEnd len="sm" w="sm" type="none"/>
          </a:ln>
        </p:spPr>
      </p:cxnSp>
      <p:sp>
        <p:nvSpPr>
          <p:cNvPr id="33" name="Google Shape;33;p5"/>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mp; Image" showMasterSp="0">
  <p:cSld name="Text &amp; Image">
    <p:bg>
      <p:bgPr>
        <a:solidFill>
          <a:srgbClr val="FFFFFF"/>
        </a:solidFill>
      </p:bgPr>
    </p:bg>
    <p:spTree>
      <p:nvGrpSpPr>
        <p:cNvPr id="34" name="Shape 34"/>
        <p:cNvGrpSpPr/>
        <p:nvPr/>
      </p:nvGrpSpPr>
      <p:grpSpPr>
        <a:xfrm>
          <a:off x="0" y="0"/>
          <a:ext cx="0" cy="0"/>
          <a:chOff x="0" y="0"/>
          <a:chExt cx="0" cy="0"/>
        </a:xfrm>
      </p:grpSpPr>
      <p:sp>
        <p:nvSpPr>
          <p:cNvPr id="35" name="Google Shape;35;p6"/>
          <p:cNvSpPr/>
          <p:nvPr>
            <p:ph idx="2" type="pic"/>
          </p:nvPr>
        </p:nvSpPr>
        <p:spPr>
          <a:xfrm>
            <a:off x="-7801" y="-1"/>
            <a:ext cx="12206389" cy="13716001"/>
          </a:xfrm>
          <a:prstGeom prst="rect">
            <a:avLst/>
          </a:prstGeom>
          <a:noFill/>
          <a:ln>
            <a:noFill/>
          </a:ln>
        </p:spPr>
      </p:sp>
      <p:sp>
        <p:nvSpPr>
          <p:cNvPr id="36" name="Google Shape;36;p6"/>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sp>
        <p:nvSpPr>
          <p:cNvPr id="37" name="Google Shape;37;p6"/>
          <p:cNvSpPr txBox="1"/>
          <p:nvPr>
            <p:ph idx="1" type="body"/>
          </p:nvPr>
        </p:nvSpPr>
        <p:spPr>
          <a:xfrm>
            <a:off x="13254077" y="4692650"/>
            <a:ext cx="8465881" cy="4330701"/>
          </a:xfrm>
          <a:prstGeom prst="rect">
            <a:avLst/>
          </a:prstGeom>
          <a:noFill/>
          <a:ln>
            <a:noFill/>
          </a:ln>
        </p:spPr>
        <p:txBody>
          <a:bodyPr anchorCtr="0" anchor="t" bIns="50800" lIns="50800" spcFirstLastPara="1" rIns="50800" wrap="square" tIns="50800">
            <a:spAutoFit/>
          </a:bodyPr>
          <a:lstStyle>
            <a:lvl1pPr indent="-457200" lvl="0" marL="457200" algn="l">
              <a:lnSpc>
                <a:spcPct val="100000"/>
              </a:lnSpc>
              <a:spcBef>
                <a:spcPts val="5200"/>
              </a:spcBef>
              <a:spcAft>
                <a:spcPts val="0"/>
              </a:spcAft>
              <a:buClr>
                <a:srgbClr val="000000"/>
              </a:buClr>
              <a:buSzPts val="3600"/>
              <a:buChar char="•"/>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cxnSp>
        <p:nvCxnSpPr>
          <p:cNvPr id="38" name="Google Shape;38;p6"/>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39" name="Google Shape;39;p6"/>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40" name="Google Shape;40;p6"/>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sp>
        <p:nvSpPr>
          <p:cNvPr id="41" name="Google Shape;41;p6"/>
          <p:cNvSpPr txBox="1"/>
          <p:nvPr>
            <p:ph idx="3" type="body"/>
          </p:nvPr>
        </p:nvSpPr>
        <p:spPr>
          <a:xfrm>
            <a:off x="13284147" y="3574937"/>
            <a:ext cx="1413892" cy="800101"/>
          </a:xfrm>
          <a:prstGeom prst="rect">
            <a:avLst/>
          </a:prstGeom>
          <a:noFill/>
          <a:ln>
            <a:noFill/>
          </a:ln>
        </p:spPr>
        <p:txBody>
          <a:bodyPr anchorCtr="0" anchor="t" bIns="50800" lIns="50800" spcFirstLastPara="1" rIns="50800" wrap="square" tIns="50800">
            <a:spAutoFit/>
          </a:bodyPr>
          <a:lstStyle>
            <a:lvl1pPr indent="-228600" lvl="0" marL="457200" algn="l">
              <a:lnSpc>
                <a:spcPct val="100000"/>
              </a:lnSpc>
              <a:spcBef>
                <a:spcPts val="0"/>
              </a:spcBef>
              <a:spcAft>
                <a:spcPts val="0"/>
              </a:spcAft>
              <a:buClr>
                <a:srgbClr val="FFB200"/>
              </a:buClr>
              <a:buSzPts val="4500"/>
              <a:buFont typeface="Montserrat"/>
              <a:buNone/>
              <a:defRPr b="1" sz="4500">
                <a:solidFill>
                  <a:srgbClr val="FFB200"/>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pic>
        <p:nvPicPr>
          <p:cNvPr descr="Image" id="42" name="Google Shape;42;p6"/>
          <p:cNvPicPr preferRelativeResize="0"/>
          <p:nvPr/>
        </p:nvPicPr>
        <p:blipFill rotWithShape="1">
          <a:blip r:embed="rId3">
            <a:alphaModFix/>
          </a:blip>
          <a:srcRect b="0" l="0" r="0" t="0"/>
          <a:stretch/>
        </p:blipFill>
        <p:spPr>
          <a:xfrm>
            <a:off x="22799657" y="2417784"/>
            <a:ext cx="593783" cy="10044321"/>
          </a:xfrm>
          <a:prstGeom prst="rect">
            <a:avLst/>
          </a:prstGeom>
          <a:noFill/>
          <a:ln>
            <a:noFill/>
          </a:ln>
        </p:spPr>
      </p:pic>
      <p:sp>
        <p:nvSpPr>
          <p:cNvPr id="43" name="Google Shape;43;p6"/>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sp>
        <p:nvSpPr>
          <p:cNvPr id="44" name="Google Shape;44;p6"/>
          <p:cNvSpPr txBox="1"/>
          <p:nvPr>
            <p:ph idx="12" type="sldNum"/>
          </p:nvPr>
        </p:nvSpPr>
        <p:spPr>
          <a:xfrm>
            <a:off x="19934631" y="121158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howMasterSp="0">
  <p:cSld name="Text">
    <p:bg>
      <p:bgPr>
        <a:solidFill>
          <a:srgbClr val="FFFFFF"/>
        </a:solidFill>
      </p:bgPr>
    </p:bg>
    <p:spTree>
      <p:nvGrpSpPr>
        <p:cNvPr id="45" name="Shape 45"/>
        <p:cNvGrpSpPr/>
        <p:nvPr/>
      </p:nvGrpSpPr>
      <p:grpSpPr>
        <a:xfrm>
          <a:off x="0" y="0"/>
          <a:ext cx="0" cy="0"/>
          <a:chOff x="0" y="0"/>
          <a:chExt cx="0" cy="0"/>
        </a:xfrm>
      </p:grpSpPr>
      <p:sp>
        <p:nvSpPr>
          <p:cNvPr id="46" name="Google Shape;46;p7"/>
          <p:cNvSpPr txBox="1"/>
          <p:nvPr/>
        </p:nvSpPr>
        <p:spPr>
          <a:xfrm>
            <a:off x="37829" y="12671424"/>
            <a:ext cx="3573476"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The importance of storytelling</a:t>
            </a:r>
            <a:endParaRPr b="0" i="0" sz="1400" u="none" cap="none" strike="noStrike">
              <a:solidFill>
                <a:srgbClr val="000000"/>
              </a:solidFill>
              <a:latin typeface="Arial"/>
              <a:ea typeface="Arial"/>
              <a:cs typeface="Arial"/>
              <a:sym typeface="Arial"/>
            </a:endParaRPr>
          </a:p>
        </p:txBody>
      </p:sp>
      <p:sp>
        <p:nvSpPr>
          <p:cNvPr id="47" name="Google Shape;47;p7"/>
          <p:cNvSpPr txBox="1"/>
          <p:nvPr/>
        </p:nvSpPr>
        <p:spPr>
          <a:xfrm>
            <a:off x="22256059" y="12658724"/>
            <a:ext cx="1330681"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7 July 2018</a:t>
            </a:r>
            <a:endParaRPr b="0" i="0" sz="1400" u="none" cap="none" strike="noStrike">
              <a:solidFill>
                <a:srgbClr val="000000"/>
              </a:solidFill>
              <a:latin typeface="Arial"/>
              <a:ea typeface="Arial"/>
              <a:cs typeface="Arial"/>
              <a:sym typeface="Arial"/>
            </a:endParaRPr>
          </a:p>
        </p:txBody>
      </p:sp>
      <p:sp>
        <p:nvSpPr>
          <p:cNvPr id="48" name="Google Shape;48;p7"/>
          <p:cNvSpPr txBox="1"/>
          <p:nvPr>
            <p:ph idx="1" type="body"/>
          </p:nvPr>
        </p:nvSpPr>
        <p:spPr>
          <a:xfrm>
            <a:off x="1579294" y="4669154"/>
            <a:ext cx="14358548" cy="4377692"/>
          </a:xfrm>
          <a:prstGeom prst="rect">
            <a:avLst/>
          </a:prstGeom>
          <a:noFill/>
          <a:ln>
            <a:noFill/>
          </a:ln>
        </p:spPr>
        <p:txBody>
          <a:bodyPr anchorCtr="0" anchor="ctr" bIns="50800" lIns="50800" spcFirstLastPara="1" rIns="50800" wrap="square" tIns="50800">
            <a:spAutoFit/>
          </a:bodyPr>
          <a:lstStyle>
            <a:lvl1pPr indent="-457200" lvl="0" marL="457200" algn="l">
              <a:lnSpc>
                <a:spcPct val="100000"/>
              </a:lnSpc>
              <a:spcBef>
                <a:spcPts val="5200"/>
              </a:spcBef>
              <a:spcAft>
                <a:spcPts val="0"/>
              </a:spcAft>
              <a:buClr>
                <a:srgbClr val="000000"/>
              </a:buClr>
              <a:buSzPts val="3600"/>
              <a:buChar char="•"/>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cxnSp>
        <p:nvCxnSpPr>
          <p:cNvPr id="49" name="Google Shape;49;p7"/>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50" name="Google Shape;50;p7"/>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51" name="Google Shape;51;p7"/>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pic>
        <p:nvPicPr>
          <p:cNvPr descr="Image" id="52" name="Google Shape;52;p7"/>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53" name="Google Shape;53;p7"/>
          <p:cNvSpPr txBox="1"/>
          <p:nvPr>
            <p:ph idx="2" type="body"/>
          </p:nvPr>
        </p:nvSpPr>
        <p:spPr>
          <a:xfrm>
            <a:off x="1583213" y="3236271"/>
            <a:ext cx="1413892" cy="800101"/>
          </a:xfrm>
          <a:prstGeom prst="rect">
            <a:avLst/>
          </a:prstGeom>
          <a:noFill/>
          <a:ln>
            <a:noFill/>
          </a:ln>
        </p:spPr>
        <p:txBody>
          <a:bodyPr anchorCtr="0" anchor="ctr" bIns="50800" lIns="50800" spcFirstLastPara="1" rIns="50800" wrap="square" tIns="50800">
            <a:spAutoFit/>
          </a:bodyPr>
          <a:lstStyle>
            <a:lvl1pPr indent="-228600" lvl="0" marL="457200" algn="l">
              <a:lnSpc>
                <a:spcPct val="100000"/>
              </a:lnSpc>
              <a:spcBef>
                <a:spcPts val="0"/>
              </a:spcBef>
              <a:spcAft>
                <a:spcPts val="0"/>
              </a:spcAft>
              <a:buClr>
                <a:srgbClr val="FFB200"/>
              </a:buClr>
              <a:buSzPts val="4500"/>
              <a:buFont typeface="Montserrat"/>
              <a:buNone/>
              <a:defRPr b="1" sz="4500">
                <a:solidFill>
                  <a:srgbClr val="FFB200"/>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54" name="Google Shape;54;p7"/>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mp; Graph " showMasterSp="0">
  <p:cSld name="Text &amp; Graph ">
    <p:bg>
      <p:bgPr>
        <a:solidFill>
          <a:srgbClr val="FFFFFF"/>
        </a:solidFill>
      </p:bgPr>
    </p:bg>
    <p:spTree>
      <p:nvGrpSpPr>
        <p:cNvPr id="55" name="Shape 55"/>
        <p:cNvGrpSpPr/>
        <p:nvPr/>
      </p:nvGrpSpPr>
      <p:grpSpPr>
        <a:xfrm>
          <a:off x="0" y="0"/>
          <a:ext cx="0" cy="0"/>
          <a:chOff x="0" y="0"/>
          <a:chExt cx="0" cy="0"/>
        </a:xfrm>
      </p:grpSpPr>
      <p:sp>
        <p:nvSpPr>
          <p:cNvPr id="56" name="Google Shape;56;p8"/>
          <p:cNvSpPr txBox="1"/>
          <p:nvPr>
            <p:ph idx="1" type="body"/>
          </p:nvPr>
        </p:nvSpPr>
        <p:spPr>
          <a:xfrm>
            <a:off x="12142752" y="4804662"/>
            <a:ext cx="9010987" cy="5270501"/>
          </a:xfrm>
          <a:prstGeom prst="rect">
            <a:avLst/>
          </a:prstGeom>
          <a:noFill/>
          <a:ln>
            <a:noFill/>
          </a:ln>
        </p:spPr>
        <p:txBody>
          <a:bodyPr anchorCtr="0" anchor="ctr" bIns="50800" lIns="50800" spcFirstLastPara="1" rIns="50800" wrap="square" tIns="50800">
            <a:spAutoFit/>
          </a:bodyPr>
          <a:lstStyle>
            <a:lvl1pPr indent="-457200" lvl="0" marL="457200" algn="l">
              <a:lnSpc>
                <a:spcPct val="100000"/>
              </a:lnSpc>
              <a:spcBef>
                <a:spcPts val="5200"/>
              </a:spcBef>
              <a:spcAft>
                <a:spcPts val="0"/>
              </a:spcAft>
              <a:buClr>
                <a:srgbClr val="000000"/>
              </a:buClr>
              <a:buSzPts val="3600"/>
              <a:buChar char="•"/>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57" name="Google Shape;57;p8"/>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cxnSp>
        <p:nvCxnSpPr>
          <p:cNvPr id="58" name="Google Shape;58;p8"/>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59" name="Google Shape;59;p8"/>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60" name="Google Shape;60;p8"/>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sp>
        <p:nvSpPr>
          <p:cNvPr id="61" name="Google Shape;61;p8"/>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sp>
        <p:nvSpPr>
          <p:cNvPr id="62" name="Google Shape;62;p8"/>
          <p:cNvSpPr txBox="1"/>
          <p:nvPr>
            <p:ph idx="2" type="body"/>
          </p:nvPr>
        </p:nvSpPr>
        <p:spPr>
          <a:xfrm>
            <a:off x="12539080" y="3574937"/>
            <a:ext cx="1413892" cy="800101"/>
          </a:xfrm>
          <a:prstGeom prst="rect">
            <a:avLst/>
          </a:prstGeom>
          <a:noFill/>
          <a:ln>
            <a:noFill/>
          </a:ln>
        </p:spPr>
        <p:txBody>
          <a:bodyPr anchorCtr="0" anchor="ctr" bIns="50800" lIns="50800" spcFirstLastPara="1" rIns="50800" wrap="square" tIns="50800">
            <a:spAutoFit/>
          </a:bodyPr>
          <a:lstStyle>
            <a:lvl1pPr indent="-228600" lvl="0" marL="457200" algn="l">
              <a:lnSpc>
                <a:spcPct val="100000"/>
              </a:lnSpc>
              <a:spcBef>
                <a:spcPts val="0"/>
              </a:spcBef>
              <a:spcAft>
                <a:spcPts val="0"/>
              </a:spcAft>
              <a:buClr>
                <a:srgbClr val="00D5BC"/>
              </a:buClr>
              <a:buSzPts val="4500"/>
              <a:buFont typeface="Montserrat"/>
              <a:buNone/>
              <a:defRPr b="1" sz="4500">
                <a:solidFill>
                  <a:srgbClr val="00D5BC"/>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pic>
        <p:nvPicPr>
          <p:cNvPr descr="Image" id="63" name="Google Shape;63;p8"/>
          <p:cNvPicPr preferRelativeResize="0"/>
          <p:nvPr/>
        </p:nvPicPr>
        <p:blipFill rotWithShape="1">
          <a:blip r:embed="rId3">
            <a:alphaModFix/>
          </a:blip>
          <a:srcRect b="0" l="0" r="0" t="0"/>
          <a:stretch/>
        </p:blipFill>
        <p:spPr>
          <a:xfrm>
            <a:off x="22606328" y="2416069"/>
            <a:ext cx="527501" cy="10047751"/>
          </a:xfrm>
          <a:prstGeom prst="rect">
            <a:avLst/>
          </a:prstGeom>
          <a:noFill/>
          <a:ln>
            <a:noFill/>
          </a:ln>
        </p:spPr>
      </p:pic>
      <p:sp>
        <p:nvSpPr>
          <p:cNvPr id="64" name="Google Shape;64;p8"/>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2" showMasterSp="0">
  <p:cSld name="Colour Background 2">
    <p:bg>
      <p:bgPr>
        <a:solidFill>
          <a:srgbClr val="4F528B"/>
        </a:solidFill>
      </p:bgPr>
    </p:bg>
    <p:spTree>
      <p:nvGrpSpPr>
        <p:cNvPr id="65" name="Shape 65"/>
        <p:cNvGrpSpPr/>
        <p:nvPr/>
      </p:nvGrpSpPr>
      <p:grpSpPr>
        <a:xfrm>
          <a:off x="0" y="0"/>
          <a:ext cx="0" cy="0"/>
          <a:chOff x="0" y="0"/>
          <a:chExt cx="0" cy="0"/>
        </a:xfrm>
      </p:grpSpPr>
      <p:sp>
        <p:nvSpPr>
          <p:cNvPr id="66" name="Google Shape;66;p9"/>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cxnSp>
        <p:nvCxnSpPr>
          <p:cNvPr id="67" name="Google Shape;67;p9"/>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68" name="Google Shape;68;p9"/>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sp>
        <p:nvSpPr>
          <p:cNvPr id="69" name="Google Shape;69;p9"/>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pic>
        <p:nvPicPr>
          <p:cNvPr descr="Image" id="70" name="Google Shape;70;p9"/>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71" name="Google Shape;71;p9"/>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72" name="Google Shape;72;p9"/>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3" showMasterSp="0">
  <p:cSld name="Colour Background 3">
    <p:bg>
      <p:bgPr>
        <a:solidFill>
          <a:srgbClr val="EA2D56"/>
        </a:solidFill>
      </p:bgPr>
    </p:bg>
    <p:spTree>
      <p:nvGrpSpPr>
        <p:cNvPr id="73" name="Shape 73"/>
        <p:cNvGrpSpPr/>
        <p:nvPr/>
      </p:nvGrpSpPr>
      <p:grpSpPr>
        <a:xfrm>
          <a:off x="0" y="0"/>
          <a:ext cx="0" cy="0"/>
          <a:chOff x="0" y="0"/>
          <a:chExt cx="0" cy="0"/>
        </a:xfrm>
      </p:grpSpPr>
      <p:cxnSp>
        <p:nvCxnSpPr>
          <p:cNvPr id="74" name="Google Shape;74;p10"/>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75" name="Google Shape;75;p10"/>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76" name="Google Shape;76;p10"/>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77" name="Google Shape;77;p10"/>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78" name="Google Shape;78;p10"/>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2.png"/><Relationship Id="rId2" Type="http://schemas.openxmlformats.org/officeDocument/2006/relationships/image" Target="../media/image5.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6"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304E"/>
        </a:solidFill>
      </p:bgPr>
    </p:bg>
    <p:spTree>
      <p:nvGrpSpPr>
        <p:cNvPr id="5" name="Shape 5"/>
        <p:cNvGrpSpPr/>
        <p:nvPr/>
      </p:nvGrpSpPr>
      <p:grpSpPr>
        <a:xfrm>
          <a:off x="0" y="0"/>
          <a:ext cx="0" cy="0"/>
          <a:chOff x="0" y="0"/>
          <a:chExt cx="0" cy="0"/>
        </a:xfrm>
      </p:grpSpPr>
      <p:pic>
        <p:nvPicPr>
          <p:cNvPr descr="Image" id="6" name="Google Shape;6;p1"/>
          <p:cNvPicPr preferRelativeResize="0"/>
          <p:nvPr/>
        </p:nvPicPr>
        <p:blipFill rotWithShape="1">
          <a:blip r:embed="rId1">
            <a:alphaModFix/>
          </a:blip>
          <a:srcRect b="0" l="0" r="0" t="0"/>
          <a:stretch/>
        </p:blipFill>
        <p:spPr>
          <a:xfrm>
            <a:off x="22378325" y="10874960"/>
            <a:ext cx="1035481" cy="1333501"/>
          </a:xfrm>
          <a:prstGeom prst="rect">
            <a:avLst/>
          </a:prstGeom>
          <a:noFill/>
          <a:ln>
            <a:noFill/>
          </a:ln>
        </p:spPr>
      </p:pic>
      <p:sp>
        <p:nvSpPr>
          <p:cNvPr id="7" name="Google Shape;7;p1"/>
          <p:cNvSpPr txBox="1"/>
          <p:nvPr/>
        </p:nvSpPr>
        <p:spPr>
          <a:xfrm>
            <a:off x="22425150" y="11192340"/>
            <a:ext cx="941833"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283333"/>
              </a:lnSpc>
              <a:spcBef>
                <a:spcPts val="0"/>
              </a:spcBef>
              <a:spcAft>
                <a:spcPts val="0"/>
              </a:spcAft>
              <a:buClr>
                <a:srgbClr val="FFFFFF"/>
              </a:buClr>
              <a:buSzPts val="1800"/>
              <a:buFont typeface="Montserrat"/>
              <a:buNone/>
            </a:pPr>
            <a:r>
              <a:rPr b="1" i="0" lang="en-US" sz="1800" u="none" cap="none" strike="noStrike">
                <a:solidFill>
                  <a:srgbClr val="FFFFFF"/>
                </a:solidFill>
                <a:latin typeface="Montserrat"/>
                <a:ea typeface="Montserrat"/>
                <a:cs typeface="Montserrat"/>
                <a:sym typeface="Montserrat"/>
              </a:rPr>
              <a:t>START</a:t>
            </a:r>
            <a:endParaRPr b="0" i="0" sz="1400" u="none" cap="none" strike="noStrike">
              <a:solidFill>
                <a:srgbClr val="000000"/>
              </a:solidFill>
              <a:latin typeface="Arial"/>
              <a:ea typeface="Arial"/>
              <a:cs typeface="Arial"/>
              <a:sym typeface="Arial"/>
            </a:endParaRPr>
          </a:p>
        </p:txBody>
      </p:sp>
      <p:cxnSp>
        <p:nvCxnSpPr>
          <p:cNvPr id="8" name="Google Shape;8;p1"/>
          <p:cNvCxnSpPr/>
          <p:nvPr/>
        </p:nvCxnSpPr>
        <p:spPr>
          <a:xfrm>
            <a:off x="22896065" y="12457280"/>
            <a:ext cx="2" cy="1274692"/>
          </a:xfrm>
          <a:prstGeom prst="straightConnector1">
            <a:avLst/>
          </a:prstGeom>
          <a:noFill/>
          <a:ln cap="flat" cmpd="sng" w="50800">
            <a:solidFill>
              <a:srgbClr val="FFA300"/>
            </a:solidFill>
            <a:prstDash val="solid"/>
            <a:miter lim="400000"/>
            <a:headEnd len="med" w="med" type="oval"/>
            <a:tailEnd len="sm" w="sm" type="none"/>
          </a:ln>
        </p:spPr>
      </p:cxnSp>
      <p:sp>
        <p:nvSpPr>
          <p:cNvPr id="9" name="Google Shape;9;p1"/>
          <p:cNvSpPr txBox="1"/>
          <p:nvPr/>
        </p:nvSpPr>
        <p:spPr>
          <a:xfrm>
            <a:off x="1042204" y="12634855"/>
            <a:ext cx="1683259" cy="5715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B200"/>
              </a:buClr>
              <a:buSzPts val="3000"/>
              <a:buFont typeface="Montserrat SemiBold"/>
              <a:buNone/>
            </a:pPr>
            <a:r>
              <a:rPr b="0" i="0" lang="en-US" sz="3000" u="none" cap="none" strike="noStrike">
                <a:solidFill>
                  <a:srgbClr val="FFB200"/>
                </a:solidFill>
                <a:latin typeface="Montserrat SemiBold"/>
                <a:ea typeface="Montserrat SemiBold"/>
                <a:cs typeface="Montserrat SemiBold"/>
                <a:sym typeface="Montserrat SemiBold"/>
              </a:rPr>
              <a:t>parkrun</a:t>
            </a:r>
            <a:endParaRPr b="0" i="0" sz="1400" u="none" cap="none" strike="noStrike">
              <a:solidFill>
                <a:srgbClr val="000000"/>
              </a:solidFill>
              <a:latin typeface="Arial"/>
              <a:ea typeface="Arial"/>
              <a:cs typeface="Arial"/>
              <a:sym typeface="Arial"/>
            </a:endParaRPr>
          </a:p>
        </p:txBody>
      </p:sp>
      <p:pic>
        <p:nvPicPr>
          <p:cNvPr descr="Image" id="10" name="Google Shape;10;p1"/>
          <p:cNvPicPr preferRelativeResize="0"/>
          <p:nvPr/>
        </p:nvPicPr>
        <p:blipFill rotWithShape="1">
          <a:blip r:embed="rId2">
            <a:alphaModFix/>
          </a:blip>
          <a:srcRect b="0" l="0" r="0" t="0"/>
          <a:stretch/>
        </p:blipFill>
        <p:spPr>
          <a:xfrm>
            <a:off x="10881762" y="3625112"/>
            <a:ext cx="2620475" cy="2620475"/>
          </a:xfrm>
          <a:prstGeom prst="rect">
            <a:avLst/>
          </a:prstGeom>
          <a:noFill/>
          <a:ln>
            <a:noFill/>
          </a:ln>
        </p:spPr>
      </p:pic>
      <p:sp>
        <p:nvSpPr>
          <p:cNvPr id="11" name="Google Shape;11;p1"/>
          <p:cNvSpPr txBox="1"/>
          <p:nvPr>
            <p:ph type="title"/>
          </p:nvPr>
        </p:nvSpPr>
        <p:spPr>
          <a:xfrm>
            <a:off x="1689100" y="952500"/>
            <a:ext cx="21005800" cy="2286000"/>
          </a:xfrm>
          <a:prstGeom prst="rect">
            <a:avLst/>
          </a:prstGeom>
          <a:noFill/>
          <a:ln>
            <a:noFill/>
          </a:ln>
        </p:spPr>
        <p:txBody>
          <a:bodyPr anchorCtr="0" anchor="ctr" bIns="50800" lIns="50800" spcFirstLastPara="1" rIns="50800" wrap="square" tIns="50800">
            <a:normAutofit/>
          </a:bodyPr>
          <a:lstStyle>
            <a:lvl1pPr lvl="0"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9pPr>
          </a:lstStyle>
          <a:p/>
        </p:txBody>
      </p:sp>
      <p:sp>
        <p:nvSpPr>
          <p:cNvPr id="12" name="Google Shape;12;p1"/>
          <p:cNvSpPr txBox="1"/>
          <p:nvPr>
            <p:ph idx="1" type="body"/>
          </p:nvPr>
        </p:nvSpPr>
        <p:spPr>
          <a:xfrm>
            <a:off x="1689100" y="3238500"/>
            <a:ext cx="21005800" cy="9207500"/>
          </a:xfrm>
          <a:prstGeom prst="rect">
            <a:avLst/>
          </a:prstGeom>
          <a:noFill/>
          <a:ln>
            <a:noFill/>
          </a:ln>
        </p:spPr>
        <p:txBody>
          <a:bodyPr anchorCtr="0" anchor="ctr" bIns="50800" lIns="50800" spcFirstLastPara="1" rIns="50800" wrap="square" tIns="50800">
            <a:normAutofit/>
          </a:bodyPr>
          <a:lstStyle>
            <a:lvl1pPr indent="-889000" lvl="0" marL="457200" marR="0" rtl="0" algn="l">
              <a:lnSpc>
                <a:spcPct val="100000"/>
              </a:lnSpc>
              <a:spcBef>
                <a:spcPts val="5200"/>
              </a:spcBef>
              <a:spcAft>
                <a:spcPts val="0"/>
              </a:spcAft>
              <a:buClr>
                <a:srgbClr val="000000"/>
              </a:buClr>
              <a:buSzPts val="104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indent="-476250" lvl="1" marL="9144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indent="-476250" lvl="2" marL="13716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indent="-476250" lvl="3" marL="18288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indent="-476250" lvl="4" marL="22860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indent="-476250" lvl="5" marL="27432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indent="-476250" lvl="6" marL="32004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indent="-476250" lvl="7" marL="36576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indent="-476250" lvl="8" marL="41148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13" name="Google Shape;13;p1"/>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3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jpg"/><Relationship Id="rId4" Type="http://schemas.openxmlformats.org/officeDocument/2006/relationships/image" Target="../media/image38.jpg"/><Relationship Id="rId5" Type="http://schemas.openxmlformats.org/officeDocument/2006/relationships/image" Target="../media/image3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3.jp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jpg"/><Relationship Id="rId4" Type="http://schemas.openxmlformats.org/officeDocument/2006/relationships/image" Target="../media/image25.png"/><Relationship Id="rId5"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www.youtube.com/watch?v=7JfFng8BNOs" TargetMode="Externa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4.jpg"/><Relationship Id="rId4" Type="http://schemas.openxmlformats.org/officeDocument/2006/relationships/image" Target="../media/image28.jpg"/><Relationship Id="rId5" Type="http://schemas.openxmlformats.org/officeDocument/2006/relationships/image" Target="../media/image4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www.youtube.com/watch?v=1DbCFyplFQ0" TargetMode="Externa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www.youtube.com/watch?v=HoFMav9G8vs" TargetMode="Externa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www.parkrun.com.au"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23.jpg"/><Relationship Id="rId5" Type="http://schemas.openxmlformats.org/officeDocument/2006/relationships/image" Target="../media/image34.jpg"/><Relationship Id="rId6" Type="http://schemas.openxmlformats.org/officeDocument/2006/relationships/image" Target="../media/image17.jpg"/><Relationship Id="rId7" Type="http://schemas.openxmlformats.org/officeDocument/2006/relationships/image" Target="../media/image18.jpg"/><Relationship Id="rId8"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15"/>
          <p:cNvPicPr preferRelativeResize="0"/>
          <p:nvPr/>
        </p:nvPicPr>
        <p:blipFill>
          <a:blip r:embed="rId3">
            <a:alphaModFix/>
          </a:blip>
          <a:stretch>
            <a:fillRect/>
          </a:stretch>
        </p:blipFill>
        <p:spPr>
          <a:xfrm>
            <a:off x="-367625" y="-302625"/>
            <a:ext cx="24751626" cy="1652122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4"/>
          <p:cNvPicPr preferRelativeResize="0"/>
          <p:nvPr/>
        </p:nvPicPr>
        <p:blipFill>
          <a:blip r:embed="rId3">
            <a:alphaModFix/>
          </a:blip>
          <a:stretch>
            <a:fillRect/>
          </a:stretch>
        </p:blipFill>
        <p:spPr>
          <a:xfrm>
            <a:off x="152400" y="6956325"/>
            <a:ext cx="10013150" cy="6584950"/>
          </a:xfrm>
          <a:prstGeom prst="rect">
            <a:avLst/>
          </a:prstGeom>
          <a:noFill/>
          <a:ln>
            <a:noFill/>
          </a:ln>
        </p:spPr>
      </p:pic>
      <p:pic>
        <p:nvPicPr>
          <p:cNvPr id="170" name="Google Shape;170;p24"/>
          <p:cNvPicPr preferRelativeResize="0"/>
          <p:nvPr/>
        </p:nvPicPr>
        <p:blipFill>
          <a:blip r:embed="rId4">
            <a:alphaModFix/>
          </a:blip>
          <a:stretch>
            <a:fillRect/>
          </a:stretch>
        </p:blipFill>
        <p:spPr>
          <a:xfrm>
            <a:off x="10317950" y="152400"/>
            <a:ext cx="13913651" cy="9287090"/>
          </a:xfrm>
          <a:prstGeom prst="rect">
            <a:avLst/>
          </a:prstGeom>
          <a:noFill/>
          <a:ln>
            <a:noFill/>
          </a:ln>
        </p:spPr>
      </p:pic>
      <p:pic>
        <p:nvPicPr>
          <p:cNvPr id="171" name="Google Shape;171;p24"/>
          <p:cNvPicPr preferRelativeResize="0"/>
          <p:nvPr/>
        </p:nvPicPr>
        <p:blipFill>
          <a:blip r:embed="rId5">
            <a:alphaModFix/>
          </a:blip>
          <a:stretch>
            <a:fillRect/>
          </a:stretch>
        </p:blipFill>
        <p:spPr>
          <a:xfrm>
            <a:off x="152400" y="152400"/>
            <a:ext cx="9965123" cy="6651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5"/>
          <p:cNvSpPr txBox="1"/>
          <p:nvPr/>
        </p:nvSpPr>
        <p:spPr>
          <a:xfrm>
            <a:off x="8105457" y="6426199"/>
            <a:ext cx="8173086" cy="8636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5000"/>
              <a:buFont typeface="Helvetica Neue Light"/>
              <a:buNone/>
            </a:pPr>
            <a:r>
              <a:rPr b="0" i="0" lang="en-US" sz="5000" u="none" cap="none" strike="noStrike">
                <a:solidFill>
                  <a:srgbClr val="000000"/>
                </a:solidFill>
                <a:latin typeface="Helvetica Neue Light"/>
                <a:ea typeface="Helvetica Neue Light"/>
                <a:cs typeface="Helvetica Neue Light"/>
                <a:sym typeface="Helvetica Neue Light"/>
              </a:rPr>
              <a:t>Walk run volunteer spectate </a:t>
            </a:r>
            <a:endParaRPr b="0" i="0" sz="1400" u="none" cap="none" strike="noStrike">
              <a:solidFill>
                <a:srgbClr val="000000"/>
              </a:solidFill>
              <a:latin typeface="Arial"/>
              <a:ea typeface="Arial"/>
              <a:cs typeface="Arial"/>
              <a:sym typeface="Arial"/>
            </a:endParaRPr>
          </a:p>
        </p:txBody>
      </p:sp>
      <p:pic>
        <p:nvPicPr>
          <p:cNvPr descr="leonbphotography_IMG_9725.jpg" id="177" name="Google Shape;177;p25"/>
          <p:cNvPicPr preferRelativeResize="0"/>
          <p:nvPr/>
        </p:nvPicPr>
        <p:blipFill rotWithShape="1">
          <a:blip r:embed="rId3">
            <a:alphaModFix/>
          </a:blip>
          <a:srcRect b="0" l="0" r="0" t="0"/>
          <a:stretch/>
        </p:blipFill>
        <p:spPr>
          <a:xfrm>
            <a:off x="-4379800" y="0"/>
            <a:ext cx="19803750" cy="13715999"/>
          </a:xfrm>
          <a:prstGeom prst="rect">
            <a:avLst/>
          </a:prstGeom>
          <a:noFill/>
          <a:ln>
            <a:noFill/>
          </a:ln>
        </p:spPr>
      </p:pic>
      <p:pic>
        <p:nvPicPr>
          <p:cNvPr id="178" name="Google Shape;178;p25"/>
          <p:cNvPicPr preferRelativeResize="0"/>
          <p:nvPr/>
        </p:nvPicPr>
        <p:blipFill>
          <a:blip r:embed="rId4">
            <a:alphaModFix/>
          </a:blip>
          <a:stretch>
            <a:fillRect/>
          </a:stretch>
        </p:blipFill>
        <p:spPr>
          <a:xfrm>
            <a:off x="15423950" y="3891800"/>
            <a:ext cx="8874600" cy="6743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6"/>
          <p:cNvSpPr txBox="1"/>
          <p:nvPr/>
        </p:nvSpPr>
        <p:spPr>
          <a:xfrm>
            <a:off x="1630775" y="10425325"/>
            <a:ext cx="219573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900">
                <a:latin typeface="Montserrat SemiBold"/>
                <a:ea typeface="Montserrat SemiBold"/>
                <a:cs typeface="Montserrat SemiBold"/>
                <a:sym typeface="Montserrat SemiBold"/>
              </a:rPr>
              <a:t>Tailwalkers always finish last! </a:t>
            </a:r>
            <a:endParaRPr sz="4900">
              <a:latin typeface="Montserrat SemiBold"/>
              <a:ea typeface="Montserrat SemiBold"/>
              <a:cs typeface="Montserrat SemiBold"/>
              <a:sym typeface="Montserrat SemiBold"/>
            </a:endParaRPr>
          </a:p>
          <a:p>
            <a:pPr indent="0" lvl="0" marL="0" rtl="0" algn="l">
              <a:spcBef>
                <a:spcPts val="0"/>
              </a:spcBef>
              <a:spcAft>
                <a:spcPts val="0"/>
              </a:spcAft>
              <a:buNone/>
            </a:pPr>
            <a:r>
              <a:rPr lang="en-US" sz="4900">
                <a:latin typeface="Montserrat SemiBold"/>
                <a:ea typeface="Montserrat SemiBold"/>
                <a:cs typeface="Montserrat SemiBold"/>
                <a:sym typeface="Montserrat SemiBold"/>
              </a:rPr>
              <a:t>As a Tailwalker you receive 1 run/walk credit and 1 volunteer credit per event - bonus! Many of our events have a parkwalker too</a:t>
            </a:r>
            <a:endParaRPr sz="4900">
              <a:latin typeface="Montserrat SemiBold"/>
              <a:ea typeface="Montserrat SemiBold"/>
              <a:cs typeface="Montserrat SemiBold"/>
              <a:sym typeface="Montserrat SemiBold"/>
            </a:endParaRPr>
          </a:p>
        </p:txBody>
      </p:sp>
      <p:pic>
        <p:nvPicPr>
          <p:cNvPr id="184" name="Google Shape;184;p26"/>
          <p:cNvPicPr preferRelativeResize="0"/>
          <p:nvPr/>
        </p:nvPicPr>
        <p:blipFill>
          <a:blip r:embed="rId3">
            <a:alphaModFix/>
          </a:blip>
          <a:stretch>
            <a:fillRect/>
          </a:stretch>
        </p:blipFill>
        <p:spPr>
          <a:xfrm>
            <a:off x="12251203" y="313750"/>
            <a:ext cx="10914499" cy="9059874"/>
          </a:xfrm>
          <a:prstGeom prst="rect">
            <a:avLst/>
          </a:prstGeom>
          <a:noFill/>
          <a:ln>
            <a:noFill/>
          </a:ln>
        </p:spPr>
      </p:pic>
      <p:pic>
        <p:nvPicPr>
          <p:cNvPr id="185" name="Google Shape;185;p26"/>
          <p:cNvPicPr preferRelativeResize="0"/>
          <p:nvPr/>
        </p:nvPicPr>
        <p:blipFill>
          <a:blip r:embed="rId4">
            <a:alphaModFix/>
          </a:blip>
          <a:stretch>
            <a:fillRect/>
          </a:stretch>
        </p:blipFill>
        <p:spPr>
          <a:xfrm>
            <a:off x="152400" y="152400"/>
            <a:ext cx="11946404" cy="797399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7"/>
          <p:cNvSpPr txBox="1"/>
          <p:nvPr/>
        </p:nvSpPr>
        <p:spPr>
          <a:xfrm>
            <a:off x="1078125" y="10182175"/>
            <a:ext cx="106914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900">
                <a:latin typeface="Montserrat SemiBold"/>
                <a:ea typeface="Montserrat SemiBold"/>
                <a:cs typeface="Montserrat SemiBold"/>
                <a:sym typeface="Montserrat SemiBold"/>
              </a:rPr>
              <a:t>At the finish…</a:t>
            </a:r>
            <a:endParaRPr sz="4900">
              <a:latin typeface="Montserrat SemiBold"/>
              <a:ea typeface="Montserrat SemiBold"/>
              <a:cs typeface="Montserrat SemiBold"/>
              <a:sym typeface="Montserrat SemiBold"/>
            </a:endParaRPr>
          </a:p>
        </p:txBody>
      </p:sp>
      <p:pic>
        <p:nvPicPr>
          <p:cNvPr id="191" name="Google Shape;191;p27"/>
          <p:cNvPicPr preferRelativeResize="0"/>
          <p:nvPr/>
        </p:nvPicPr>
        <p:blipFill>
          <a:blip r:embed="rId3">
            <a:alphaModFix/>
          </a:blip>
          <a:stretch>
            <a:fillRect/>
          </a:stretch>
        </p:blipFill>
        <p:spPr>
          <a:xfrm>
            <a:off x="152400" y="152400"/>
            <a:ext cx="13325102" cy="8894249"/>
          </a:xfrm>
          <a:prstGeom prst="rect">
            <a:avLst/>
          </a:prstGeom>
          <a:noFill/>
          <a:ln>
            <a:noFill/>
          </a:ln>
        </p:spPr>
      </p:pic>
      <p:pic>
        <p:nvPicPr>
          <p:cNvPr id="192" name="Google Shape;192;p27"/>
          <p:cNvPicPr preferRelativeResize="0"/>
          <p:nvPr/>
        </p:nvPicPr>
        <p:blipFill>
          <a:blip r:embed="rId4">
            <a:alphaModFix/>
          </a:blip>
          <a:stretch>
            <a:fillRect/>
          </a:stretch>
        </p:blipFill>
        <p:spPr>
          <a:xfrm>
            <a:off x="13477502" y="3687175"/>
            <a:ext cx="10601697" cy="70764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descr="braidwood_cafe.jpg" id="197" name="Google Shape;197;p28"/>
          <p:cNvPicPr preferRelativeResize="0"/>
          <p:nvPr/>
        </p:nvPicPr>
        <p:blipFill rotWithShape="1">
          <a:blip r:embed="rId3">
            <a:alphaModFix/>
          </a:blip>
          <a:srcRect b="0" l="0" r="0" t="0"/>
          <a:stretch/>
        </p:blipFill>
        <p:spPr>
          <a:xfrm>
            <a:off x="-22923" y="-53278"/>
            <a:ext cx="13741076" cy="7653849"/>
          </a:xfrm>
          <a:prstGeom prst="rect">
            <a:avLst/>
          </a:prstGeom>
          <a:noFill/>
          <a:ln>
            <a:noFill/>
          </a:ln>
        </p:spPr>
      </p:pic>
      <p:pic>
        <p:nvPicPr>
          <p:cNvPr id="198" name="Google Shape;198;p28"/>
          <p:cNvPicPr preferRelativeResize="0"/>
          <p:nvPr/>
        </p:nvPicPr>
        <p:blipFill>
          <a:blip r:embed="rId4">
            <a:alphaModFix/>
          </a:blip>
          <a:stretch>
            <a:fillRect/>
          </a:stretch>
        </p:blipFill>
        <p:spPr>
          <a:xfrm>
            <a:off x="13870548" y="152400"/>
            <a:ext cx="10069076" cy="10069076"/>
          </a:xfrm>
          <a:prstGeom prst="rect">
            <a:avLst/>
          </a:prstGeom>
          <a:noFill/>
          <a:ln>
            <a:noFill/>
          </a:ln>
        </p:spPr>
      </p:pic>
      <p:pic>
        <p:nvPicPr>
          <p:cNvPr id="199" name="Google Shape;199;p28"/>
          <p:cNvPicPr preferRelativeResize="0"/>
          <p:nvPr/>
        </p:nvPicPr>
        <p:blipFill>
          <a:blip r:embed="rId5">
            <a:alphaModFix/>
          </a:blip>
          <a:stretch>
            <a:fillRect/>
          </a:stretch>
        </p:blipFill>
        <p:spPr>
          <a:xfrm>
            <a:off x="152400" y="7425850"/>
            <a:ext cx="6137748" cy="6137748"/>
          </a:xfrm>
          <a:prstGeom prst="rect">
            <a:avLst/>
          </a:prstGeom>
          <a:noFill/>
          <a:ln>
            <a:noFill/>
          </a:ln>
        </p:spPr>
      </p:pic>
      <p:sp>
        <p:nvSpPr>
          <p:cNvPr id="200" name="Google Shape;200;p28"/>
          <p:cNvSpPr txBox="1"/>
          <p:nvPr/>
        </p:nvSpPr>
        <p:spPr>
          <a:xfrm>
            <a:off x="6493975" y="7862675"/>
            <a:ext cx="72243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900">
                <a:latin typeface="Montserrat SemiBold"/>
                <a:ea typeface="Montserrat SemiBold"/>
                <a:cs typeface="Montserrat SemiBold"/>
                <a:sym typeface="Montserrat SemiBold"/>
              </a:rPr>
              <a:t>Enjoy breakfast afterwards with the parkrun crew</a:t>
            </a:r>
            <a:endParaRPr sz="4900">
              <a:latin typeface="Montserrat SemiBold"/>
              <a:ea typeface="Montserrat SemiBold"/>
              <a:cs typeface="Montserrat SemiBold"/>
              <a:sym typeface="Montserrat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9"/>
          <p:cNvSpPr txBox="1"/>
          <p:nvPr/>
        </p:nvSpPr>
        <p:spPr>
          <a:xfrm>
            <a:off x="1726575" y="1635700"/>
            <a:ext cx="18719700" cy="10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800">
                <a:solidFill>
                  <a:schemeClr val="lt1"/>
                </a:solidFill>
                <a:latin typeface="Montserrat"/>
                <a:ea typeface="Montserrat"/>
                <a:cs typeface="Montserrat"/>
                <a:sym typeface="Montserrat"/>
              </a:rPr>
              <a:t>Meet Isobel, one of our amazing volunteers</a:t>
            </a:r>
            <a:endParaRPr b="1" sz="5800">
              <a:solidFill>
                <a:schemeClr val="lt1"/>
              </a:solidFill>
              <a:latin typeface="Montserrat"/>
              <a:ea typeface="Montserrat"/>
              <a:cs typeface="Montserrat"/>
              <a:sym typeface="Montserrat"/>
            </a:endParaRPr>
          </a:p>
        </p:txBody>
      </p:sp>
      <p:pic>
        <p:nvPicPr>
          <p:cNvPr id="206" name="Google Shape;206;p29"/>
          <p:cNvPicPr preferRelativeResize="0"/>
          <p:nvPr/>
        </p:nvPicPr>
        <p:blipFill>
          <a:blip r:embed="rId3">
            <a:alphaModFix/>
          </a:blip>
          <a:stretch>
            <a:fillRect/>
          </a:stretch>
        </p:blipFill>
        <p:spPr>
          <a:xfrm>
            <a:off x="1030825" y="3380350"/>
            <a:ext cx="10053851" cy="6706451"/>
          </a:xfrm>
          <a:prstGeom prst="rect">
            <a:avLst/>
          </a:prstGeom>
          <a:noFill/>
          <a:ln>
            <a:noFill/>
          </a:ln>
        </p:spPr>
      </p:pic>
      <p:pic>
        <p:nvPicPr>
          <p:cNvPr id="207" name="Google Shape;207;p29"/>
          <p:cNvPicPr preferRelativeResize="0"/>
          <p:nvPr/>
        </p:nvPicPr>
        <p:blipFill>
          <a:blip r:embed="rId4">
            <a:alphaModFix/>
          </a:blip>
          <a:stretch>
            <a:fillRect/>
          </a:stretch>
        </p:blipFill>
        <p:spPr>
          <a:xfrm>
            <a:off x="11241500" y="3380350"/>
            <a:ext cx="9872176" cy="6585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0"/>
          <p:cNvSpPr txBox="1"/>
          <p:nvPr/>
        </p:nvSpPr>
        <p:spPr>
          <a:xfrm>
            <a:off x="1393375" y="1272200"/>
            <a:ext cx="15811800" cy="10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800">
                <a:solidFill>
                  <a:schemeClr val="lt1"/>
                </a:solidFill>
                <a:latin typeface="Montserrat"/>
                <a:ea typeface="Montserrat"/>
                <a:cs typeface="Montserrat"/>
                <a:sym typeface="Montserrat"/>
              </a:rPr>
              <a:t>Meet Emma: a parkrun personality</a:t>
            </a:r>
            <a:endParaRPr b="1" sz="5800">
              <a:solidFill>
                <a:schemeClr val="lt1"/>
              </a:solidFill>
              <a:latin typeface="Montserrat"/>
              <a:ea typeface="Montserrat"/>
              <a:cs typeface="Montserrat"/>
              <a:sym typeface="Montserrat"/>
            </a:endParaRPr>
          </a:p>
        </p:txBody>
      </p:sp>
      <p:pic>
        <p:nvPicPr>
          <p:cNvPr descr="Emma lives with Williams Syndrome, which means she has some intellectual and spatial awareness challenges. But it also gives her some special qualities too, including the ability to recognise new parkrunners and to put them at ease." id="213" name="Google Shape;213;p30" title="A parkrun personality">
            <a:hlinkClick r:id="rId3"/>
          </p:cNvPr>
          <p:cNvPicPr preferRelativeResize="0"/>
          <p:nvPr/>
        </p:nvPicPr>
        <p:blipFill>
          <a:blip r:embed="rId4">
            <a:alphaModFix/>
          </a:blip>
          <a:stretch>
            <a:fillRect/>
          </a:stretch>
        </p:blipFill>
        <p:spPr>
          <a:xfrm>
            <a:off x="5180650" y="3531800"/>
            <a:ext cx="11509500" cy="8632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1"/>
          <p:cNvSpPr txBox="1"/>
          <p:nvPr/>
        </p:nvSpPr>
        <p:spPr>
          <a:xfrm>
            <a:off x="3712141" y="6191250"/>
            <a:ext cx="16959718" cy="13335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Why parkrun?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32"/>
          <p:cNvPicPr preferRelativeResize="0"/>
          <p:nvPr/>
        </p:nvPicPr>
        <p:blipFill>
          <a:blip r:embed="rId3">
            <a:alphaModFix/>
          </a:blip>
          <a:stretch>
            <a:fillRect/>
          </a:stretch>
        </p:blipFill>
        <p:spPr>
          <a:xfrm>
            <a:off x="152400" y="152400"/>
            <a:ext cx="11626575" cy="7506425"/>
          </a:xfrm>
          <a:prstGeom prst="rect">
            <a:avLst/>
          </a:prstGeom>
          <a:noFill/>
          <a:ln>
            <a:noFill/>
          </a:ln>
        </p:spPr>
      </p:pic>
      <p:pic>
        <p:nvPicPr>
          <p:cNvPr id="224" name="Google Shape;224;p32"/>
          <p:cNvPicPr preferRelativeResize="0"/>
          <p:nvPr/>
        </p:nvPicPr>
        <p:blipFill>
          <a:blip r:embed="rId4">
            <a:alphaModFix/>
          </a:blip>
          <a:stretch>
            <a:fillRect/>
          </a:stretch>
        </p:blipFill>
        <p:spPr>
          <a:xfrm>
            <a:off x="7386075" y="7585050"/>
            <a:ext cx="8977000" cy="5992150"/>
          </a:xfrm>
          <a:prstGeom prst="rect">
            <a:avLst/>
          </a:prstGeom>
          <a:noFill/>
          <a:ln>
            <a:noFill/>
          </a:ln>
        </p:spPr>
      </p:pic>
      <p:pic>
        <p:nvPicPr>
          <p:cNvPr id="225" name="Google Shape;225;p32"/>
          <p:cNvPicPr preferRelativeResize="0"/>
          <p:nvPr/>
        </p:nvPicPr>
        <p:blipFill>
          <a:blip r:embed="rId5">
            <a:alphaModFix/>
          </a:blip>
          <a:stretch>
            <a:fillRect/>
          </a:stretch>
        </p:blipFill>
        <p:spPr>
          <a:xfrm>
            <a:off x="11778975" y="228600"/>
            <a:ext cx="10907059" cy="72802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3"/>
          <p:cNvSpPr txBox="1"/>
          <p:nvPr/>
        </p:nvSpPr>
        <p:spPr>
          <a:xfrm>
            <a:off x="2184076" y="1077479"/>
            <a:ext cx="17303700" cy="119163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Rewarding participation, not performance</a:t>
            </a:r>
            <a:endParaRPr b="1" i="0" sz="8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FFFFFF"/>
              </a:buClr>
              <a:buSzPts val="8000"/>
              <a:buFont typeface="Montserrat"/>
              <a:buNone/>
            </a:pPr>
            <a:r>
              <a:t/>
            </a:r>
            <a:endParaRPr b="1" sz="80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parkrun is not a race</a:t>
            </a:r>
            <a:endParaRPr sz="49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You can go at your own pace</a:t>
            </a:r>
            <a:endParaRPr sz="49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You can do 5km or build up slowly</a:t>
            </a:r>
            <a:endParaRPr sz="49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You can earn credits towards volunteer or run/walk milestone shirts (starting with a “10” shirt for juniors)</a:t>
            </a:r>
            <a:endParaRPr sz="4900">
              <a:solidFill>
                <a:srgbClr val="FFFFFF"/>
              </a:solidFill>
              <a:latin typeface="Montserrat"/>
              <a:ea typeface="Montserrat"/>
              <a:cs typeface="Montserrat"/>
              <a:sym typeface="Montserrat"/>
            </a:endParaRPr>
          </a:p>
          <a:p>
            <a:pPr indent="0" lvl="0" marL="0" marR="0" rtl="0" algn="ctr">
              <a:lnSpc>
                <a:spcPct val="100000"/>
              </a:lnSpc>
              <a:spcBef>
                <a:spcPts val="0"/>
              </a:spcBef>
              <a:spcAft>
                <a:spcPts val="0"/>
              </a:spcAft>
              <a:buClr>
                <a:srgbClr val="FFFFFF"/>
              </a:buClr>
              <a:buSzPts val="8000"/>
              <a:buFont typeface="Montserrat"/>
              <a:buNone/>
            </a:pPr>
            <a:r>
              <a:t/>
            </a:r>
            <a:endParaRPr sz="80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6"/>
          <p:cNvSpPr txBox="1"/>
          <p:nvPr/>
        </p:nvSpPr>
        <p:spPr>
          <a:xfrm>
            <a:off x="1304059" y="4823075"/>
            <a:ext cx="19562400" cy="4412400"/>
          </a:xfrm>
          <a:prstGeom prst="rect">
            <a:avLst/>
          </a:prstGeom>
          <a:noFill/>
          <a:ln>
            <a:noFill/>
          </a:ln>
        </p:spPr>
        <p:txBody>
          <a:bodyPr anchorCtr="0" anchor="ctr" bIns="50800" lIns="50800" spcFirstLastPara="1" rIns="50800" wrap="square" tIns="50800">
            <a:spAutoFit/>
          </a:bodyPr>
          <a:lstStyle/>
          <a:p>
            <a:pPr indent="-546100" lvl="0" marL="457200" rtl="0" algn="l">
              <a:lnSpc>
                <a:spcPct val="115000"/>
              </a:lnSpc>
              <a:spcBef>
                <a:spcPts val="0"/>
              </a:spcBef>
              <a:spcAft>
                <a:spcPts val="0"/>
              </a:spcAft>
              <a:buClr>
                <a:schemeClr val="lt1"/>
              </a:buClr>
              <a:buSzPts val="5000"/>
              <a:buFont typeface="Montserrat"/>
              <a:buAutoNum type="arabicPeriod"/>
            </a:pPr>
            <a:r>
              <a:rPr b="1" lang="en-US" sz="5000">
                <a:solidFill>
                  <a:schemeClr val="lt1"/>
                </a:solidFill>
                <a:latin typeface="Montserrat"/>
                <a:ea typeface="Montserrat"/>
                <a:cs typeface="Montserrat"/>
                <a:sym typeface="Montserrat"/>
              </a:rPr>
              <a:t>Save a copy of the entire presentation to your device</a:t>
            </a:r>
            <a:endParaRPr b="1" sz="5000">
              <a:solidFill>
                <a:schemeClr val="lt1"/>
              </a:solidFill>
              <a:latin typeface="Montserrat"/>
              <a:ea typeface="Montserrat"/>
              <a:cs typeface="Montserrat"/>
              <a:sym typeface="Montserrat"/>
            </a:endParaRPr>
          </a:p>
          <a:p>
            <a:pPr indent="-546100" lvl="0" marL="457200" rtl="0" algn="l">
              <a:lnSpc>
                <a:spcPct val="115000"/>
              </a:lnSpc>
              <a:spcBef>
                <a:spcPts val="0"/>
              </a:spcBef>
              <a:spcAft>
                <a:spcPts val="0"/>
              </a:spcAft>
              <a:buClr>
                <a:schemeClr val="lt1"/>
              </a:buClr>
              <a:buSzPts val="5000"/>
              <a:buFont typeface="Montserrat"/>
              <a:buAutoNum type="arabicPeriod"/>
            </a:pPr>
            <a:r>
              <a:rPr b="1" lang="en-US" sz="5000">
                <a:solidFill>
                  <a:schemeClr val="lt1"/>
                </a:solidFill>
                <a:latin typeface="Montserrat"/>
                <a:ea typeface="Montserrat"/>
                <a:cs typeface="Montserrat"/>
                <a:sym typeface="Montserrat"/>
              </a:rPr>
              <a:t>Edit using Google Slides, PowerPoint or Keynote</a:t>
            </a:r>
            <a:endParaRPr b="1" sz="5000">
              <a:solidFill>
                <a:schemeClr val="lt1"/>
              </a:solidFill>
              <a:latin typeface="Montserrat"/>
              <a:ea typeface="Montserrat"/>
              <a:cs typeface="Montserrat"/>
              <a:sym typeface="Montserrat"/>
            </a:endParaRPr>
          </a:p>
          <a:p>
            <a:pPr indent="-546100" lvl="0" marL="457200" rtl="0" algn="l">
              <a:lnSpc>
                <a:spcPct val="115000"/>
              </a:lnSpc>
              <a:spcBef>
                <a:spcPts val="0"/>
              </a:spcBef>
              <a:spcAft>
                <a:spcPts val="0"/>
              </a:spcAft>
              <a:buClr>
                <a:schemeClr val="lt1"/>
              </a:buClr>
              <a:buSzPts val="5000"/>
              <a:buFont typeface="Montserrat"/>
              <a:buAutoNum type="arabicPeriod"/>
            </a:pPr>
            <a:r>
              <a:rPr b="1" lang="en-US" sz="5000">
                <a:solidFill>
                  <a:schemeClr val="lt1"/>
                </a:solidFill>
                <a:latin typeface="Montserrat"/>
                <a:ea typeface="Montserrat"/>
                <a:cs typeface="Montserrat"/>
                <a:sym typeface="Montserrat"/>
              </a:rPr>
              <a:t>Don’t forget to </a:t>
            </a:r>
            <a:r>
              <a:rPr b="1" lang="en-US" sz="5000">
                <a:solidFill>
                  <a:schemeClr val="lt1"/>
                </a:solidFill>
                <a:latin typeface="Montserrat"/>
                <a:ea typeface="Montserrat"/>
                <a:cs typeface="Montserrat"/>
                <a:sym typeface="Montserrat"/>
              </a:rPr>
              <a:t>“delete” “skip” or “hide” this instruction slide</a:t>
            </a:r>
            <a:endParaRPr b="1" sz="5000">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FFFFFF"/>
              </a:buClr>
              <a:buSzPts val="8000"/>
              <a:buFont typeface="Montserrat"/>
              <a:buNone/>
            </a:pPr>
            <a:r>
              <a:t/>
            </a:r>
            <a:endParaRPr b="1" sz="5000">
              <a:solidFill>
                <a:schemeClr val="lt1"/>
              </a:solidFill>
              <a:latin typeface="Montserrat"/>
              <a:ea typeface="Montserrat"/>
              <a:cs typeface="Montserrat"/>
              <a:sym typeface="Montserrat"/>
            </a:endParaRPr>
          </a:p>
        </p:txBody>
      </p:sp>
      <p:sp>
        <p:nvSpPr>
          <p:cNvPr id="122" name="Google Shape;122;p16"/>
          <p:cNvSpPr txBox="1"/>
          <p:nvPr/>
        </p:nvSpPr>
        <p:spPr>
          <a:xfrm>
            <a:off x="1304050" y="2580375"/>
            <a:ext cx="21057600" cy="1334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8000"/>
              <a:buFont typeface="Montserrat"/>
              <a:buNone/>
            </a:pPr>
            <a:r>
              <a:rPr b="1" lang="en-US" sz="8000">
                <a:solidFill>
                  <a:srgbClr val="FFFFFF"/>
                </a:solidFill>
                <a:latin typeface="Montserrat"/>
                <a:ea typeface="Montserrat"/>
                <a:cs typeface="Montserrat"/>
                <a:sym typeface="Montserrat"/>
              </a:rPr>
              <a:t>How to use this template presentation: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descr="24541871536_565d382235.jpg" id="235" name="Google Shape;235;p34"/>
          <p:cNvPicPr preferRelativeResize="0"/>
          <p:nvPr/>
        </p:nvPicPr>
        <p:blipFill rotWithShape="1">
          <a:blip r:embed="rId3">
            <a:alphaModFix/>
          </a:blip>
          <a:srcRect b="0" l="0" r="0" t="0"/>
          <a:stretch/>
        </p:blipFill>
        <p:spPr>
          <a:xfrm>
            <a:off x="-222749" y="-3116489"/>
            <a:ext cx="24829498" cy="1862212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5"/>
          <p:cNvSpPr txBox="1"/>
          <p:nvPr/>
        </p:nvSpPr>
        <p:spPr>
          <a:xfrm>
            <a:off x="1484250" y="1272200"/>
            <a:ext cx="13721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chemeClr val="lt1"/>
                </a:solidFill>
                <a:latin typeface="Montserrat"/>
                <a:ea typeface="Montserrat"/>
                <a:cs typeface="Montserrat"/>
                <a:sym typeface="Montserrat"/>
              </a:rPr>
              <a:t>Meet Hanieh: My parkrun family</a:t>
            </a:r>
            <a:endParaRPr b="1" sz="5800">
              <a:solidFill>
                <a:schemeClr val="lt1"/>
              </a:solidFill>
              <a:latin typeface="Montserrat"/>
              <a:ea typeface="Montserrat"/>
              <a:cs typeface="Montserrat"/>
              <a:sym typeface="Montserrat"/>
            </a:endParaRPr>
          </a:p>
        </p:txBody>
      </p:sp>
      <p:pic>
        <p:nvPicPr>
          <p:cNvPr descr="Hanieh moved from Iran to Australia in 2014 and discovered parkrun almost immediately.&#10;&#10;In this two-minute video, Hanieh explains how parkrun helped her improve her English and her fitness while expanding her social circle. Oh, and there was another reason too, but you'll need to watch to the end to find out!" id="241" name="Google Shape;241;p35" title="My parkrun family">
            <a:hlinkClick r:id="rId3"/>
          </p:cNvPr>
          <p:cNvPicPr preferRelativeResize="0"/>
          <p:nvPr/>
        </p:nvPicPr>
        <p:blipFill>
          <a:blip r:embed="rId4">
            <a:alphaModFix/>
          </a:blip>
          <a:stretch>
            <a:fillRect/>
          </a:stretch>
        </p:blipFill>
        <p:spPr>
          <a:xfrm>
            <a:off x="4695050" y="3079225"/>
            <a:ext cx="12086000" cy="906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6"/>
          <p:cNvSpPr txBox="1"/>
          <p:nvPr/>
        </p:nvSpPr>
        <p:spPr>
          <a:xfrm>
            <a:off x="13131289" y="2298700"/>
            <a:ext cx="9006300" cy="872100"/>
          </a:xfrm>
          <a:prstGeom prst="rect">
            <a:avLst/>
          </a:prstGeom>
          <a:noFill/>
          <a:ln>
            <a:noFill/>
          </a:ln>
        </p:spPr>
        <p:txBody>
          <a:bodyPr anchorCtr="0" anchor="ctr" bIns="50800" lIns="50800" spcFirstLastPara="1" rIns="50800" wrap="square" tIns="50800">
            <a:spAutoFit/>
          </a:bodyPr>
          <a:lstStyle/>
          <a:p>
            <a:pPr indent="0" lvl="0" marL="0" marR="0" rtl="0" algn="ctr">
              <a:lnSpc>
                <a:spcPct val="196000"/>
              </a:lnSpc>
              <a:spcBef>
                <a:spcPts val="0"/>
              </a:spcBef>
              <a:spcAft>
                <a:spcPts val="0"/>
              </a:spcAft>
              <a:buClr>
                <a:srgbClr val="FFB200"/>
              </a:buClr>
              <a:buSzPts val="5000"/>
              <a:buFont typeface="Montserrat Medium"/>
              <a:buNone/>
            </a:pPr>
            <a:r>
              <a:rPr b="0" i="0" lang="en-US" sz="5000" u="none" cap="none" strike="noStrike">
                <a:solidFill>
                  <a:srgbClr val="FFB200"/>
                </a:solidFill>
                <a:latin typeface="Montserrat Medium"/>
                <a:ea typeface="Montserrat Medium"/>
                <a:cs typeface="Montserrat Medium"/>
                <a:sym typeface="Montserrat Medium"/>
              </a:rPr>
              <a:t>parkrun Australia’s growth </a:t>
            </a:r>
            <a:endParaRPr b="0" i="0" sz="5000" u="none" cap="none" strike="noStrike">
              <a:solidFill>
                <a:srgbClr val="000000"/>
              </a:solidFill>
              <a:latin typeface="Times"/>
              <a:ea typeface="Times"/>
              <a:cs typeface="Times"/>
              <a:sym typeface="Times"/>
            </a:endParaRPr>
          </a:p>
        </p:txBody>
      </p:sp>
      <p:sp>
        <p:nvSpPr>
          <p:cNvPr id="247" name="Google Shape;247;p36"/>
          <p:cNvSpPr txBox="1"/>
          <p:nvPr/>
        </p:nvSpPr>
        <p:spPr>
          <a:xfrm>
            <a:off x="12640935" y="3922235"/>
            <a:ext cx="9987000" cy="8784000"/>
          </a:xfrm>
          <a:prstGeom prst="rect">
            <a:avLst/>
          </a:prstGeom>
          <a:noFill/>
          <a:ln>
            <a:noFill/>
          </a:ln>
        </p:spPr>
        <p:txBody>
          <a:bodyPr anchorCtr="0" anchor="ctr" bIns="50800" lIns="50800" spcFirstLastPara="1" rIns="50800" wrap="square" tIns="50800">
            <a:spAutoFit/>
          </a:bodyPr>
          <a:lstStyle/>
          <a:p>
            <a:pPr indent="-457200" lvl="0" marL="457200" marR="0" rtl="0" algn="l">
              <a:lnSpc>
                <a:spcPct val="100000"/>
              </a:lnSpc>
              <a:spcBef>
                <a:spcPts val="0"/>
              </a:spcBef>
              <a:spcAft>
                <a:spcPts val="0"/>
              </a:spcAft>
              <a:buClr>
                <a:srgbClr val="FFFFFF"/>
              </a:buClr>
              <a:buSzPts val="4600"/>
              <a:buFont typeface="Montserrat Medium"/>
              <a:buNone/>
            </a:pPr>
            <a:r>
              <a:rPr b="0" i="0" lang="en-US" sz="4600" u="none" cap="none" strike="noStrike">
                <a:solidFill>
                  <a:srgbClr val="FFFFFF"/>
                </a:solidFill>
                <a:latin typeface="Montserrat Medium"/>
                <a:ea typeface="Montserrat Medium"/>
                <a:cs typeface="Montserrat Medium"/>
                <a:sym typeface="Montserrat Medium"/>
              </a:rPr>
              <a:t>	</a:t>
            </a:r>
            <a:r>
              <a:rPr b="0" i="0" lang="en-US" sz="4600" u="none" cap="none" strike="noStrike">
                <a:solidFill>
                  <a:srgbClr val="FFFFFF"/>
                </a:solidFill>
                <a:latin typeface="Montserrat"/>
                <a:ea typeface="Montserrat"/>
                <a:cs typeface="Montserrat"/>
                <a:sym typeface="Montserrat"/>
              </a:rPr>
              <a:t>•	</a:t>
            </a:r>
            <a:r>
              <a:rPr lang="en-US" sz="4600">
                <a:solidFill>
                  <a:srgbClr val="FFFFFF"/>
                </a:solidFill>
                <a:latin typeface="Montserrat"/>
                <a:ea typeface="Montserrat"/>
                <a:cs typeface="Montserrat"/>
                <a:sym typeface="Montserrat"/>
              </a:rPr>
              <a:t>More than 460</a:t>
            </a:r>
            <a:r>
              <a:rPr b="0" i="0" lang="en-US" sz="4600" u="none" cap="none" strike="noStrike">
                <a:solidFill>
                  <a:srgbClr val="FFFFFF"/>
                </a:solidFill>
                <a:latin typeface="Montserrat"/>
                <a:ea typeface="Montserrat"/>
                <a:cs typeface="Montserrat"/>
                <a:sym typeface="Montserrat"/>
              </a:rPr>
              <a:t> events every Saturday morning</a:t>
            </a:r>
            <a:endParaRPr b="0" i="0" sz="4600" u="none" cap="none" strike="noStrike">
              <a:solidFill>
                <a:srgbClr val="FFFFFF"/>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FFFFFF"/>
              </a:buClr>
              <a:buSzPts val="4600"/>
              <a:buFont typeface="Montserrat Medium"/>
              <a:buNone/>
            </a:pPr>
            <a:r>
              <a:t/>
            </a:r>
            <a:endParaRPr b="0" i="0" sz="4600" u="none" cap="none" strike="noStrike">
              <a:solidFill>
                <a:srgbClr val="FFFFFF"/>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FFFFFF"/>
              </a:buClr>
              <a:buSzPts val="4600"/>
              <a:buFont typeface="Montserrat"/>
              <a:buNone/>
            </a:pPr>
            <a:r>
              <a:rPr b="0" i="0" lang="en-US" sz="4600" u="none" cap="none" strike="noStrike">
                <a:solidFill>
                  <a:srgbClr val="FFFFFF"/>
                </a:solidFill>
                <a:latin typeface="Montserrat"/>
                <a:ea typeface="Montserrat"/>
                <a:cs typeface="Montserrat"/>
                <a:sym typeface="Montserrat"/>
              </a:rPr>
              <a:t>	• </a:t>
            </a:r>
            <a:r>
              <a:rPr lang="en-US" sz="4600">
                <a:solidFill>
                  <a:srgbClr val="FFFFFF"/>
                </a:solidFill>
                <a:latin typeface="Montserrat"/>
                <a:ea typeface="Montserrat"/>
                <a:cs typeface="Montserrat"/>
                <a:sym typeface="Montserrat"/>
              </a:rPr>
              <a:t>850,000</a:t>
            </a:r>
            <a:r>
              <a:rPr b="0" i="0" lang="en-US" sz="4600" u="none" cap="none" strike="noStrike">
                <a:solidFill>
                  <a:srgbClr val="FFFFFF"/>
                </a:solidFill>
                <a:latin typeface="Montserrat"/>
                <a:ea typeface="Montserrat"/>
                <a:cs typeface="Montserrat"/>
                <a:sym typeface="Montserrat"/>
              </a:rPr>
              <a:t> individuals </a:t>
            </a:r>
            <a:r>
              <a:rPr lang="en-US" sz="4600">
                <a:solidFill>
                  <a:srgbClr val="FFFFFF"/>
                </a:solidFill>
                <a:latin typeface="Montserrat"/>
                <a:ea typeface="Montserrat"/>
                <a:cs typeface="Montserrat"/>
                <a:sym typeface="Montserrat"/>
              </a:rPr>
              <a:t>walking and running</a:t>
            </a:r>
            <a:r>
              <a:rPr b="0" i="0" lang="en-US" sz="4600" u="none" cap="none" strike="noStrike">
                <a:solidFill>
                  <a:srgbClr val="FFFFFF"/>
                </a:solidFill>
                <a:latin typeface="Montserrat"/>
                <a:ea typeface="Montserrat"/>
                <a:cs typeface="Montserrat"/>
                <a:sym typeface="Montserrat"/>
              </a:rPr>
              <a:t> including 1</a:t>
            </a:r>
            <a:r>
              <a:rPr lang="en-US" sz="4600">
                <a:solidFill>
                  <a:srgbClr val="FFFFFF"/>
                </a:solidFill>
                <a:latin typeface="Montserrat"/>
                <a:ea typeface="Montserrat"/>
                <a:cs typeface="Montserrat"/>
                <a:sym typeface="Montserrat"/>
              </a:rPr>
              <a:t>40,000</a:t>
            </a:r>
            <a:r>
              <a:rPr b="0" i="0" lang="en-US" sz="4600" u="none" cap="none" strike="noStrike">
                <a:solidFill>
                  <a:srgbClr val="FFFFFF"/>
                </a:solidFill>
                <a:latin typeface="Montserrat"/>
                <a:ea typeface="Montserrat"/>
                <a:cs typeface="Montserrat"/>
                <a:sym typeface="Montserrat"/>
              </a:rPr>
              <a:t> people volunteer</a:t>
            </a:r>
            <a:r>
              <a:rPr lang="en-US" sz="4600">
                <a:solidFill>
                  <a:srgbClr val="FFFFFF"/>
                </a:solidFill>
                <a:latin typeface="Montserrat"/>
                <a:ea typeface="Montserrat"/>
                <a:cs typeface="Montserrat"/>
                <a:sym typeface="Montserrat"/>
              </a:rPr>
              <a:t>ing</a:t>
            </a:r>
            <a:r>
              <a:rPr b="0" i="0" lang="en-US" sz="4600" u="none" cap="none" strike="noStrike">
                <a:solidFill>
                  <a:srgbClr val="FFFFFF"/>
                </a:solidFill>
                <a:latin typeface="Montserrat"/>
                <a:ea typeface="Montserrat"/>
                <a:cs typeface="Montserrat"/>
                <a:sym typeface="Montserrat"/>
              </a:rPr>
              <a:t> </a:t>
            </a:r>
            <a:br>
              <a:rPr b="0" i="0" lang="en-US" sz="46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100000"/>
              </a:lnSpc>
              <a:spcBef>
                <a:spcPts val="0"/>
              </a:spcBef>
              <a:spcAft>
                <a:spcPts val="0"/>
              </a:spcAft>
              <a:buClr>
                <a:srgbClr val="FFFFFF"/>
              </a:buClr>
              <a:buSzPts val="4600"/>
              <a:buFont typeface="Montserrat"/>
              <a:buNone/>
            </a:pPr>
            <a:r>
              <a:rPr b="0" i="0" lang="en-US" sz="4600" u="none" cap="none" strike="noStrike">
                <a:solidFill>
                  <a:srgbClr val="FFFFFF"/>
                </a:solidFill>
                <a:latin typeface="Montserrat"/>
                <a:ea typeface="Montserrat"/>
                <a:cs typeface="Montserrat"/>
                <a:sym typeface="Montserrat"/>
              </a:rPr>
              <a:t>	•	5</a:t>
            </a:r>
            <a:r>
              <a:rPr lang="en-US" sz="4600">
                <a:solidFill>
                  <a:srgbClr val="FFFFFF"/>
                </a:solidFill>
                <a:latin typeface="Montserrat"/>
                <a:ea typeface="Montserrat"/>
                <a:cs typeface="Montserrat"/>
                <a:sym typeface="Montserrat"/>
              </a:rPr>
              <a:t>5</a:t>
            </a:r>
            <a:r>
              <a:rPr b="0" i="0" lang="en-US" sz="4600" u="none" cap="none" strike="noStrike">
                <a:solidFill>
                  <a:srgbClr val="FFFFFF"/>
                </a:solidFill>
                <a:latin typeface="Montserrat"/>
                <a:ea typeface="Montserrat"/>
                <a:cs typeface="Montserrat"/>
                <a:sym typeface="Montserrat"/>
              </a:rPr>
              <a:t>,000+ walkers</a:t>
            </a:r>
            <a:r>
              <a:rPr lang="en-US" sz="4600">
                <a:solidFill>
                  <a:srgbClr val="FFFFFF"/>
                </a:solidFill>
                <a:latin typeface="Montserrat"/>
                <a:ea typeface="Montserrat"/>
                <a:cs typeface="Montserrat"/>
                <a:sym typeface="Montserrat"/>
              </a:rPr>
              <a:t> and </a:t>
            </a:r>
            <a:r>
              <a:rPr b="0" i="0" lang="en-US" sz="4600" u="none" cap="none" strike="noStrike">
                <a:solidFill>
                  <a:srgbClr val="FFFFFF"/>
                </a:solidFill>
                <a:latin typeface="Montserrat"/>
                <a:ea typeface="Montserrat"/>
                <a:cs typeface="Montserrat"/>
                <a:sym typeface="Montserrat"/>
              </a:rPr>
              <a:t>runners each </a:t>
            </a:r>
            <a:r>
              <a:rPr lang="en-US" sz="4600">
                <a:solidFill>
                  <a:srgbClr val="FFFFFF"/>
                </a:solidFill>
                <a:latin typeface="Montserrat"/>
                <a:ea typeface="Montserrat"/>
                <a:cs typeface="Montserrat"/>
                <a:sym typeface="Montserrat"/>
              </a:rPr>
              <a:t>week</a:t>
            </a:r>
            <a:br>
              <a:rPr b="0" i="0" lang="en-US" sz="46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100000"/>
              </a:lnSpc>
              <a:spcBef>
                <a:spcPts val="0"/>
              </a:spcBef>
              <a:spcAft>
                <a:spcPts val="0"/>
              </a:spcAft>
              <a:buClr>
                <a:srgbClr val="FFFFFF"/>
              </a:buClr>
              <a:buSzPts val="4600"/>
              <a:buFont typeface="Montserrat"/>
              <a:buNone/>
            </a:pPr>
            <a:r>
              <a:rPr b="0" i="0" lang="en-US" sz="4600" u="none" cap="none" strike="noStrike">
                <a:solidFill>
                  <a:srgbClr val="FFFFFF"/>
                </a:solidFill>
                <a:latin typeface="Montserrat"/>
                <a:ea typeface="Montserrat"/>
                <a:cs typeface="Montserrat"/>
                <a:sym typeface="Montserrat"/>
              </a:rPr>
              <a:t>	•	</a:t>
            </a:r>
            <a:r>
              <a:rPr lang="en-US" sz="4600">
                <a:solidFill>
                  <a:srgbClr val="FFFFFF"/>
                </a:solidFill>
                <a:latin typeface="Montserrat"/>
                <a:ea typeface="Montserrat"/>
                <a:cs typeface="Montserrat"/>
                <a:sym typeface="Montserrat"/>
              </a:rPr>
              <a:t>5,000 </a:t>
            </a:r>
            <a:r>
              <a:rPr b="0" i="0" lang="en-US" sz="4600" u="none" cap="none" strike="noStrike">
                <a:solidFill>
                  <a:srgbClr val="FFFFFF"/>
                </a:solidFill>
                <a:latin typeface="Montserrat"/>
                <a:ea typeface="Montserrat"/>
                <a:cs typeface="Montserrat"/>
                <a:sym typeface="Montserrat"/>
              </a:rPr>
              <a:t>volunteers each </a:t>
            </a:r>
            <a:r>
              <a:rPr lang="en-US" sz="4600">
                <a:solidFill>
                  <a:srgbClr val="FFFFFF"/>
                </a:solidFill>
                <a:latin typeface="Montserrat"/>
                <a:ea typeface="Montserrat"/>
                <a:cs typeface="Montserrat"/>
                <a:sym typeface="Montserrat"/>
              </a:rPr>
              <a:t>week</a:t>
            </a:r>
            <a:br>
              <a:rPr b="0" i="0" lang="en-US" sz="4600" u="none" cap="none" strike="noStrike">
                <a:solidFill>
                  <a:srgbClr val="FFFFFF"/>
                </a:solidFill>
                <a:latin typeface="Montserrat Medium"/>
                <a:ea typeface="Montserrat Medium"/>
                <a:cs typeface="Montserrat Medium"/>
                <a:sym typeface="Montserrat Medium"/>
              </a:rPr>
            </a:b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248" name="Google Shape;248;p36"/>
          <p:cNvPicPr preferRelativeResize="0"/>
          <p:nvPr/>
        </p:nvPicPr>
        <p:blipFill>
          <a:blip r:embed="rId3">
            <a:alphaModFix/>
          </a:blip>
          <a:stretch>
            <a:fillRect/>
          </a:stretch>
        </p:blipFill>
        <p:spPr>
          <a:xfrm>
            <a:off x="-3112886" y="0"/>
            <a:ext cx="15906237" cy="137160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7"/>
          <p:cNvSpPr txBox="1"/>
          <p:nvPr/>
        </p:nvSpPr>
        <p:spPr>
          <a:xfrm>
            <a:off x="11633375" y="-211803"/>
            <a:ext cx="10789800" cy="29332200"/>
          </a:xfrm>
          <a:prstGeom prst="rect">
            <a:avLst/>
          </a:prstGeom>
          <a:noFill/>
          <a:ln>
            <a:noFill/>
          </a:ln>
        </p:spPr>
        <p:txBody>
          <a:bodyPr anchorCtr="0" anchor="ctr" bIns="50800" lIns="50800" spcFirstLastPara="1" rIns="50800" wrap="square" tIns="50800">
            <a:spAutoFit/>
          </a:bodyPr>
          <a:lstStyle/>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ctr">
              <a:lnSpc>
                <a:spcPct val="200000"/>
              </a:lnSpc>
              <a:spcBef>
                <a:spcPts val="0"/>
              </a:spcBef>
              <a:spcAft>
                <a:spcPts val="0"/>
              </a:spcAft>
              <a:buClr>
                <a:srgbClr val="00D5BC"/>
              </a:buClr>
              <a:buSzPts val="4700"/>
              <a:buFont typeface="Montserrat"/>
              <a:buNone/>
            </a:pPr>
            <a:r>
              <a:rPr b="1" i="0" lang="en-US" sz="4700" u="none" cap="none" strike="noStrike">
                <a:solidFill>
                  <a:srgbClr val="00D5BC"/>
                </a:solidFill>
                <a:latin typeface="Montserrat"/>
                <a:ea typeface="Montserrat"/>
                <a:cs typeface="Montserrat"/>
                <a:sym typeface="Montserrat"/>
              </a:rPr>
              <a:t>A global phenomenon</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457200" lvl="0" marL="0" marR="0" rtl="0" algn="l">
              <a:lnSpc>
                <a:spcPct val="210638"/>
              </a:lnSpc>
              <a:spcBef>
                <a:spcPts val="0"/>
              </a:spcBef>
              <a:spcAft>
                <a:spcPts val="0"/>
              </a:spcAft>
              <a:buClr>
                <a:srgbClr val="000000"/>
              </a:buClr>
              <a:buSzPts val="4700"/>
              <a:buFont typeface="Arial"/>
              <a:buNone/>
            </a:pPr>
            <a:r>
              <a:rPr b="0" i="0" lang="en-US" sz="4700" u="none" cap="none" strike="noStrike">
                <a:solidFill>
                  <a:schemeClr val="lt1"/>
                </a:solidFill>
                <a:latin typeface="Montserrat"/>
                <a:ea typeface="Montserrat"/>
                <a:cs typeface="Montserrat"/>
                <a:sym typeface="Montserrat"/>
              </a:rPr>
              <a:t>•	2</a:t>
            </a:r>
            <a:r>
              <a:rPr lang="en-US" sz="4700">
                <a:solidFill>
                  <a:schemeClr val="lt1"/>
                </a:solidFill>
                <a:latin typeface="Montserrat"/>
                <a:ea typeface="Montserrat"/>
                <a:cs typeface="Montserrat"/>
                <a:sym typeface="Montserrat"/>
              </a:rPr>
              <a:t>2</a:t>
            </a:r>
            <a:r>
              <a:rPr b="0" i="0" lang="en-US" sz="4700" u="none" cap="none" strike="noStrike">
                <a:solidFill>
                  <a:schemeClr val="lt1"/>
                </a:solidFill>
                <a:latin typeface="Montserrat"/>
                <a:ea typeface="Montserrat"/>
                <a:cs typeface="Montserrat"/>
                <a:sym typeface="Montserrat"/>
              </a:rPr>
              <a:t> countries</a:t>
            </a:r>
            <a:endParaRPr b="0" i="0" sz="5000" u="none" cap="none" strike="noStrike">
              <a:solidFill>
                <a:schemeClr val="dk1"/>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chemeClr val="lt1"/>
              </a:buClr>
              <a:buSzPts val="4700"/>
              <a:buFont typeface="Montserrat"/>
              <a:buNone/>
            </a:pPr>
            <a:r>
              <a:rPr b="0" i="0" lang="en-US" sz="4700" u="none" cap="none" strike="noStrike">
                <a:solidFill>
                  <a:schemeClr val="lt1"/>
                </a:solidFill>
                <a:latin typeface="Montserrat"/>
                <a:ea typeface="Montserrat"/>
                <a:cs typeface="Montserrat"/>
                <a:sym typeface="Montserrat"/>
              </a:rPr>
              <a:t>	•	2</a:t>
            </a:r>
            <a:r>
              <a:rPr lang="en-US" sz="4700">
                <a:solidFill>
                  <a:schemeClr val="lt1"/>
                </a:solidFill>
                <a:latin typeface="Montserrat"/>
                <a:ea typeface="Montserrat"/>
                <a:cs typeface="Montserrat"/>
                <a:sym typeface="Montserrat"/>
              </a:rPr>
              <a:t>2</a:t>
            </a:r>
            <a:r>
              <a:rPr b="0" i="0" lang="en-US" sz="4700" u="none" cap="none" strike="noStrike">
                <a:solidFill>
                  <a:schemeClr val="lt1"/>
                </a:solidFill>
                <a:latin typeface="Montserrat"/>
                <a:ea typeface="Montserrat"/>
                <a:cs typeface="Montserrat"/>
                <a:sym typeface="Montserrat"/>
              </a:rPr>
              <a:t>00 weekly events</a:t>
            </a:r>
            <a:endParaRPr b="0" i="0" sz="5000" u="none" cap="none" strike="noStrike">
              <a:solidFill>
                <a:schemeClr val="dk1"/>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chemeClr val="lt1"/>
              </a:buClr>
              <a:buSzPts val="4700"/>
              <a:buFont typeface="Montserrat"/>
              <a:buNone/>
            </a:pPr>
            <a:r>
              <a:rPr b="0" i="0" lang="en-US" sz="4700" u="none" cap="none" strike="noStrike">
                <a:solidFill>
                  <a:schemeClr val="lt1"/>
                </a:solidFill>
                <a:latin typeface="Montserrat"/>
                <a:ea typeface="Montserrat"/>
                <a:cs typeface="Montserrat"/>
                <a:sym typeface="Montserrat"/>
              </a:rPr>
              <a:t>	•	260,000+ weekly participants</a:t>
            </a:r>
            <a:endParaRPr b="0" i="0" sz="5000" u="none" cap="none" strike="noStrike">
              <a:solidFill>
                <a:schemeClr val="dk1"/>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chemeClr val="lt1"/>
                </a:solidFill>
                <a:latin typeface="Montserrat"/>
                <a:ea typeface="Montserrat"/>
                <a:cs typeface="Montserrat"/>
                <a:sym typeface="Montserrat"/>
              </a:rPr>
              <a:t>   •	</a:t>
            </a:r>
            <a:r>
              <a:rPr lang="en-US" sz="4700">
                <a:solidFill>
                  <a:schemeClr val="lt1"/>
                </a:solidFill>
                <a:latin typeface="Montserrat"/>
                <a:ea typeface="Montserrat"/>
                <a:cs typeface="Montserrat"/>
                <a:sym typeface="Montserrat"/>
              </a:rPr>
              <a:t>6</a:t>
            </a:r>
            <a:r>
              <a:rPr b="0" i="0" lang="en-US" sz="4700" u="none" cap="none" strike="noStrike">
                <a:solidFill>
                  <a:schemeClr val="lt1"/>
                </a:solidFill>
                <a:latin typeface="Montserrat"/>
                <a:ea typeface="Montserrat"/>
                <a:cs typeface="Montserrat"/>
                <a:sym typeface="Montserrat"/>
              </a:rPr>
              <a:t> million+ have taken part worldwide</a:t>
            </a:r>
            <a:br>
              <a:rPr b="0" i="0" lang="en-US" sz="47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a:t>
            </a:r>
            <a:br>
              <a:rPr b="0" i="0" lang="en-US" sz="47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	350,000 weekly participants</a:t>
            </a:r>
            <a:endParaRPr b="0" i="0" sz="1400" u="none" cap="none" strike="noStrike">
              <a:solidFill>
                <a:srgbClr val="000000"/>
              </a:solidFill>
              <a:latin typeface="Arial"/>
              <a:ea typeface="Arial"/>
              <a:cs typeface="Arial"/>
              <a:sym typeface="Arial"/>
            </a:endParaRPr>
          </a:p>
          <a:p>
            <a:pPr indent="-457200" lvl="0" marL="457200" marR="0" rtl="0" algn="l">
              <a:lnSpc>
                <a:spcPct val="198000"/>
              </a:lnSpc>
              <a:spcBef>
                <a:spcPts val="0"/>
              </a:spcBef>
              <a:spcAft>
                <a:spcPts val="0"/>
              </a:spcAft>
              <a:buClr>
                <a:srgbClr val="FFFFFF"/>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5 million+ taking part worldide</a:t>
            </a:r>
            <a:endParaRPr b="0" i="0" sz="1400" u="none" cap="none" strike="noStrike">
              <a:solidFill>
                <a:srgbClr val="000000"/>
              </a:solidFill>
              <a:latin typeface="Arial"/>
              <a:ea typeface="Arial"/>
              <a:cs typeface="Arial"/>
              <a:sym typeface="Arial"/>
            </a:endParaRPr>
          </a:p>
          <a:p>
            <a:pPr indent="-457200" lvl="0" marL="457200" marR="0" rtl="0" algn="l">
              <a:lnSpc>
                <a:spcPct val="198000"/>
              </a:lnSpc>
              <a:spcBef>
                <a:spcPts val="0"/>
              </a:spcBef>
              <a:spcAft>
                <a:spcPts val="0"/>
              </a:spcAft>
              <a:buClr>
                <a:srgbClr val="FFFFFF"/>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Will double in size by 2023</a:t>
            </a:r>
            <a:br>
              <a:rPr b="0" i="0" lang="en-US" sz="47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254" name="Google Shape;254;p37"/>
          <p:cNvPicPr preferRelativeResize="0"/>
          <p:nvPr/>
        </p:nvPicPr>
        <p:blipFill>
          <a:blip r:embed="rId3">
            <a:alphaModFix/>
          </a:blip>
          <a:stretch>
            <a:fillRect/>
          </a:stretch>
        </p:blipFill>
        <p:spPr>
          <a:xfrm>
            <a:off x="152400" y="152400"/>
            <a:ext cx="10789799" cy="13563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8"/>
          <p:cNvSpPr txBox="1"/>
          <p:nvPr/>
        </p:nvSpPr>
        <p:spPr>
          <a:xfrm>
            <a:off x="3712141" y="5575300"/>
            <a:ext cx="16959718" cy="25654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What are the benefits of parkrun?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9"/>
          <p:cNvSpPr txBox="1"/>
          <p:nvPr/>
        </p:nvSpPr>
        <p:spPr>
          <a:xfrm>
            <a:off x="1223075" y="1281325"/>
            <a:ext cx="20996400" cy="120852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47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parkrun can help with forming regular habits of physical activity including increased movement during the week</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No pressure environment - it’s not a race and you will not finish last - that’s the tailwalker’s job!</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No ongoing commitment - join in on Saturdays when you would like to</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You can bring along your dog, kids, grandparents, neighbours, friends - everyone is welcome at parkrun</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Did we mention it’s free?</a:t>
            </a:r>
            <a:endParaRPr sz="4900">
              <a:solidFill>
                <a:schemeClr val="lt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0"/>
          <p:cNvSpPr txBox="1"/>
          <p:nvPr/>
        </p:nvSpPr>
        <p:spPr>
          <a:xfrm>
            <a:off x="878425" y="575525"/>
            <a:ext cx="20294700" cy="1279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chemeClr val="lt1"/>
                </a:solidFill>
                <a:latin typeface="Montserrat"/>
                <a:ea typeface="Montserrat"/>
                <a:cs typeface="Montserrat"/>
                <a:sym typeface="Montserrat"/>
              </a:rPr>
              <a:t>How parkrun can benefit women and girls…</a:t>
            </a:r>
            <a:endParaRPr b="1" sz="60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60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6000">
              <a:solidFill>
                <a:schemeClr val="lt1"/>
              </a:solidFill>
              <a:latin typeface="Montserrat"/>
              <a:ea typeface="Montserrat"/>
              <a:cs typeface="Montserrat"/>
              <a:sym typeface="Montserrat"/>
            </a:endParaRPr>
          </a:p>
          <a:p>
            <a:pPr indent="-539750" lvl="0" marL="457200" rtl="0" algn="l">
              <a:lnSpc>
                <a:spcPct val="150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parkrun is inclusive and accessible</a:t>
            </a:r>
            <a:endParaRPr sz="4900">
              <a:solidFill>
                <a:schemeClr val="lt1"/>
              </a:solidFill>
              <a:latin typeface="Montserrat"/>
              <a:ea typeface="Montserrat"/>
              <a:cs typeface="Montserrat"/>
              <a:sym typeface="Montserrat"/>
            </a:endParaRPr>
          </a:p>
          <a:p>
            <a:pPr indent="-539750" lvl="0" marL="457200" rtl="0" algn="l">
              <a:lnSpc>
                <a:spcPct val="150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No specialist equipment or clothing required</a:t>
            </a:r>
            <a:endParaRPr sz="4900">
              <a:solidFill>
                <a:schemeClr val="lt1"/>
              </a:solidFill>
              <a:latin typeface="Montserrat"/>
              <a:ea typeface="Montserrat"/>
              <a:cs typeface="Montserrat"/>
              <a:sym typeface="Montserrat"/>
            </a:endParaRPr>
          </a:p>
          <a:p>
            <a:pPr indent="-539750" lvl="0" marL="457200" rtl="0" algn="l">
              <a:lnSpc>
                <a:spcPct val="150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Ease into physical activity at your own pace</a:t>
            </a:r>
            <a:endParaRPr sz="4900">
              <a:solidFill>
                <a:schemeClr val="lt1"/>
              </a:solidFill>
              <a:latin typeface="Montserrat"/>
              <a:ea typeface="Montserrat"/>
              <a:cs typeface="Montserrat"/>
              <a:sym typeface="Montserrat"/>
            </a:endParaRPr>
          </a:p>
          <a:p>
            <a:pPr indent="-539750" lvl="0" marL="457200" rtl="0" algn="l">
              <a:lnSpc>
                <a:spcPct val="150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Providing a safe and welcoming atmosphere</a:t>
            </a:r>
            <a:endParaRPr sz="4900">
              <a:solidFill>
                <a:schemeClr val="lt1"/>
              </a:solidFill>
              <a:latin typeface="Montserrat"/>
              <a:ea typeface="Montserrat"/>
              <a:cs typeface="Montserrat"/>
              <a:sym typeface="Montserrat"/>
            </a:endParaRPr>
          </a:p>
          <a:p>
            <a:pPr indent="-539750" lvl="0" marL="457200" rtl="0" algn="l">
              <a:lnSpc>
                <a:spcPct val="150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Offers a variety of ways to be active (walk, jog, run, volunteer &amp; spectate)</a:t>
            </a:r>
            <a:endParaRPr sz="4900">
              <a:solidFill>
                <a:schemeClr val="lt1"/>
              </a:solidFill>
              <a:latin typeface="Montserrat"/>
              <a:ea typeface="Montserrat"/>
              <a:cs typeface="Montserrat"/>
              <a:sym typeface="Montserrat"/>
            </a:endParaRPr>
          </a:p>
          <a:p>
            <a:pPr indent="0" lvl="0" marL="457200" rtl="0" algn="l">
              <a:lnSpc>
                <a:spcPct val="150000"/>
              </a:lnSpc>
              <a:spcBef>
                <a:spcPts val="0"/>
              </a:spcBef>
              <a:spcAft>
                <a:spcPts val="0"/>
              </a:spcAft>
              <a:buNone/>
            </a:pPr>
            <a:br>
              <a:rPr lang="en-US" sz="4900">
                <a:solidFill>
                  <a:schemeClr val="lt1"/>
                </a:solidFill>
                <a:latin typeface="Montserrat"/>
                <a:ea typeface="Montserrat"/>
                <a:cs typeface="Montserrat"/>
                <a:sym typeface="Montserrat"/>
              </a:rPr>
            </a:b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5100">
              <a:solidFill>
                <a:schemeClr val="lt1"/>
              </a:solidFill>
              <a:latin typeface="Montserrat"/>
              <a:ea typeface="Montserrat"/>
              <a:cs typeface="Montserrat"/>
              <a:sym typeface="Montserrat"/>
            </a:endParaRPr>
          </a:p>
        </p:txBody>
      </p:sp>
      <p:sp>
        <p:nvSpPr>
          <p:cNvPr id="270" name="Google Shape;270;p40"/>
          <p:cNvSpPr txBox="1"/>
          <p:nvPr/>
        </p:nvSpPr>
        <p:spPr>
          <a:xfrm>
            <a:off x="19264875" y="1393375"/>
            <a:ext cx="51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1"/>
          <p:cNvSpPr txBox="1"/>
          <p:nvPr/>
        </p:nvSpPr>
        <p:spPr>
          <a:xfrm>
            <a:off x="1077475" y="1077475"/>
            <a:ext cx="18753900" cy="983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6000">
                <a:solidFill>
                  <a:schemeClr val="lt1"/>
                </a:solidFill>
                <a:latin typeface="Montserrat Medium"/>
                <a:ea typeface="Montserrat Medium"/>
                <a:cs typeface="Montserrat Medium"/>
                <a:sym typeface="Montserrat Medium"/>
              </a:rPr>
              <a:t>(continued)</a:t>
            </a:r>
            <a:endParaRPr sz="6000">
              <a:solidFill>
                <a:schemeClr val="lt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6000">
              <a:solidFill>
                <a:schemeClr val="lt1"/>
              </a:solidFill>
              <a:latin typeface="Montserrat Medium"/>
              <a:ea typeface="Montserrat Medium"/>
              <a:cs typeface="Montserrat Medium"/>
              <a:sym typeface="Montserrat Medium"/>
            </a:endParaRPr>
          </a:p>
          <a:p>
            <a:pPr indent="-539750" lvl="0" marL="457200" rtl="0" algn="l">
              <a:lnSpc>
                <a:spcPct val="150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Supportive volunteer team at each event to welcome you</a:t>
            </a:r>
            <a:endParaRPr sz="4900">
              <a:solidFill>
                <a:schemeClr val="lt1"/>
              </a:solidFill>
              <a:latin typeface="Montserrat"/>
              <a:ea typeface="Montserrat"/>
              <a:cs typeface="Montserrat"/>
              <a:sym typeface="Montserrat"/>
            </a:endParaRPr>
          </a:p>
          <a:p>
            <a:pPr indent="-539750" lvl="0" marL="457200" rtl="0" algn="l">
              <a:lnSpc>
                <a:spcPct val="150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Interact with volunteers and other participants as little or as often as you like - no pressure</a:t>
            </a:r>
            <a:endParaRPr sz="4900">
              <a:solidFill>
                <a:schemeClr val="lt1"/>
              </a:solidFill>
              <a:latin typeface="Montserrat"/>
              <a:ea typeface="Montserrat"/>
              <a:cs typeface="Montserrat"/>
              <a:sym typeface="Montserrat"/>
            </a:endParaRPr>
          </a:p>
          <a:p>
            <a:pPr indent="-539750" lvl="0" marL="457200" rtl="0" algn="l">
              <a:lnSpc>
                <a:spcPct val="150000"/>
              </a:lnSpc>
              <a:spcBef>
                <a:spcPts val="100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If interested in volunteering there is opportunity to learn new skills and meet new people - and it’s fun!</a:t>
            </a:r>
            <a:endParaRPr sz="4900">
              <a:solidFill>
                <a:schemeClr val="lt1"/>
              </a:solidFill>
              <a:latin typeface="Montserrat"/>
              <a:ea typeface="Montserrat"/>
              <a:cs typeface="Montserrat"/>
              <a:sym typeface="Montserrat"/>
            </a:endParaRPr>
          </a:p>
          <a:p>
            <a:pPr indent="-539750" lvl="0" marL="457200" rtl="0" algn="l">
              <a:lnSpc>
                <a:spcPct val="150000"/>
              </a:lnSpc>
              <a:spcBef>
                <a:spcPts val="1000"/>
              </a:spcBef>
              <a:spcAft>
                <a:spcPts val="1000"/>
              </a:spcAft>
              <a:buClr>
                <a:schemeClr val="lt1"/>
              </a:buClr>
              <a:buSzPts val="4900"/>
              <a:buFont typeface="Montserrat"/>
              <a:buChar char="●"/>
            </a:pPr>
            <a:r>
              <a:rPr lang="en-US" sz="4900">
                <a:solidFill>
                  <a:schemeClr val="lt1"/>
                </a:solidFill>
                <a:latin typeface="Montserrat"/>
                <a:ea typeface="Montserrat"/>
                <a:cs typeface="Montserrat"/>
                <a:sym typeface="Montserrat"/>
              </a:rPr>
              <a:t>You do not have to try it on your own, we’d love you to bring someone with you!</a:t>
            </a:r>
            <a:endParaRPr sz="4900">
              <a:solidFill>
                <a:schemeClr val="lt1"/>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2"/>
          <p:cNvSpPr txBox="1"/>
          <p:nvPr/>
        </p:nvSpPr>
        <p:spPr>
          <a:xfrm>
            <a:off x="407575" y="4616698"/>
            <a:ext cx="21901800" cy="6890700"/>
          </a:xfrm>
          <a:prstGeom prst="rect">
            <a:avLst/>
          </a:prstGeom>
          <a:noFill/>
          <a:ln>
            <a:noFill/>
          </a:ln>
        </p:spPr>
        <p:txBody>
          <a:bodyPr anchorCtr="0" anchor="ctr" bIns="50800" lIns="50800" spcFirstLastPara="1" rIns="50800" wrap="square" tIns="50800">
            <a:spAutoFit/>
          </a:bodyPr>
          <a:lstStyle/>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91% of all respondents reported a sense of personal achievement</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89% reported improvements to their fitness</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85% reported improvements to their physical health</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79% reported improvements to their happiness</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69% reported improvements to their mental health</a:t>
            </a:r>
            <a:endParaRPr i="0" sz="4900" u="none" cap="none" strike="noStrike">
              <a:solidFill>
                <a:srgbClr val="000000"/>
              </a:solidFill>
              <a:latin typeface="Montserrat"/>
              <a:ea typeface="Montserrat"/>
              <a:cs typeface="Montserrat"/>
              <a:sym typeface="Montserrat"/>
            </a:endParaRPr>
          </a:p>
        </p:txBody>
      </p:sp>
      <p:sp>
        <p:nvSpPr>
          <p:cNvPr id="281" name="Google Shape;281;p42"/>
          <p:cNvSpPr txBox="1"/>
          <p:nvPr/>
        </p:nvSpPr>
        <p:spPr>
          <a:xfrm>
            <a:off x="-907173" y="548220"/>
            <a:ext cx="24531300" cy="13341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2019 parkrun Health &amp; Wellbeing Survey</a:t>
            </a:r>
            <a:endParaRPr b="0" i="0" sz="1400" u="none" cap="none" strike="noStrike">
              <a:solidFill>
                <a:srgbClr val="000000"/>
              </a:solidFill>
              <a:latin typeface="Arial"/>
              <a:ea typeface="Arial"/>
              <a:cs typeface="Arial"/>
              <a:sym typeface="Arial"/>
            </a:endParaRPr>
          </a:p>
        </p:txBody>
      </p:sp>
      <p:sp>
        <p:nvSpPr>
          <p:cNvPr id="282" name="Google Shape;282;p42"/>
          <p:cNvSpPr txBox="1"/>
          <p:nvPr/>
        </p:nvSpPr>
        <p:spPr>
          <a:xfrm>
            <a:off x="-5192334" y="2371205"/>
            <a:ext cx="24531300" cy="10263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6000"/>
              <a:buFont typeface="Montserrat"/>
              <a:buNone/>
            </a:pPr>
            <a:r>
              <a:rPr b="1" i="0" lang="en-US" sz="6000" u="none" cap="none" strike="noStrike">
                <a:solidFill>
                  <a:srgbClr val="FFFFFF"/>
                </a:solidFill>
                <a:latin typeface="Montserrat"/>
                <a:ea typeface="Montserrat"/>
                <a:cs typeface="Montserrat"/>
                <a:sym typeface="Montserrat"/>
              </a:rPr>
              <a:t>After participating at parkrun…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3"/>
          <p:cNvSpPr txBox="1"/>
          <p:nvPr/>
        </p:nvSpPr>
        <p:spPr>
          <a:xfrm>
            <a:off x="1485175" y="1572525"/>
            <a:ext cx="815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p:txBody>
      </p:sp>
      <p:sp>
        <p:nvSpPr>
          <p:cNvPr id="288" name="Google Shape;288;p43"/>
          <p:cNvSpPr txBox="1"/>
          <p:nvPr/>
        </p:nvSpPr>
        <p:spPr>
          <a:xfrm>
            <a:off x="1193950" y="1543425"/>
            <a:ext cx="611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p:txBody>
      </p:sp>
      <p:sp>
        <p:nvSpPr>
          <p:cNvPr id="289" name="Google Shape;289;p43"/>
          <p:cNvSpPr txBox="1"/>
          <p:nvPr/>
        </p:nvSpPr>
        <p:spPr>
          <a:xfrm>
            <a:off x="1252200" y="1426925"/>
            <a:ext cx="194529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900">
                <a:solidFill>
                  <a:schemeClr val="lt1"/>
                </a:solidFill>
                <a:latin typeface="Montserrat"/>
                <a:ea typeface="Montserrat"/>
                <a:cs typeface="Montserrat"/>
                <a:sym typeface="Montserrat"/>
              </a:rPr>
              <a:t>Meet Ada: Living as myself</a:t>
            </a:r>
            <a:endParaRPr b="1" sz="4900">
              <a:solidFill>
                <a:schemeClr val="lt1"/>
              </a:solidFill>
              <a:latin typeface="Montserrat"/>
              <a:ea typeface="Montserrat"/>
              <a:cs typeface="Montserrat"/>
              <a:sym typeface="Montserrat"/>
            </a:endParaRPr>
          </a:p>
        </p:txBody>
      </p:sp>
      <p:pic>
        <p:nvPicPr>
          <p:cNvPr descr="Ada Macey is a transgender parkrunner in Queensland.&#10;&#10;In this short video, Ada explains why it is so important for transgender people to be involved in physical activity and connected to their community, and how there is nothing better than being able to live as yourself." id="290" name="Google Shape;290;p43" title="Living as myself">
            <a:hlinkClick r:id="rId3"/>
          </p:cNvPr>
          <p:cNvPicPr preferRelativeResize="0"/>
          <p:nvPr/>
        </p:nvPicPr>
        <p:blipFill>
          <a:blip r:embed="rId4">
            <a:alphaModFix/>
          </a:blip>
          <a:stretch>
            <a:fillRect/>
          </a:stretch>
        </p:blipFill>
        <p:spPr>
          <a:xfrm>
            <a:off x="5464625" y="3323400"/>
            <a:ext cx="11358076" cy="8518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1000"/>
                                        <p:tgtEl>
                                          <p:spTgt spid="2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7"/>
          <p:cNvSpPr txBox="1"/>
          <p:nvPr>
            <p:ph idx="3" type="body"/>
          </p:nvPr>
        </p:nvSpPr>
        <p:spPr>
          <a:xfrm>
            <a:off x="2775283" y="7117179"/>
            <a:ext cx="18833434" cy="1333501"/>
          </a:xfrm>
          <a:prstGeom prst="rect">
            <a:avLst/>
          </a:prstGeom>
          <a:noFill/>
          <a:ln>
            <a:noFill/>
          </a:ln>
        </p:spPr>
        <p:txBody>
          <a:bodyPr anchorCtr="0" anchor="t" bIns="50800" lIns="50800" spcFirstLastPara="1" rIns="50800" wrap="square" tIns="50800">
            <a:spAutoFit/>
          </a:bodyPr>
          <a:lstStyle/>
          <a:p>
            <a:pPr indent="0" lvl="0" marL="0" rtl="0" algn="ctr">
              <a:lnSpc>
                <a:spcPct val="100000"/>
              </a:lnSpc>
              <a:spcBef>
                <a:spcPts val="0"/>
              </a:spcBef>
              <a:spcAft>
                <a:spcPts val="0"/>
              </a:spcAft>
              <a:buClr>
                <a:srgbClr val="FFFFFF"/>
              </a:buClr>
              <a:buSzPts val="8000"/>
              <a:buFont typeface="Montserrat"/>
              <a:buNone/>
            </a:pPr>
            <a:r>
              <a:rPr b="1" lang="en-US" sz="8000">
                <a:solidFill>
                  <a:srgbClr val="FFFFFF"/>
                </a:solidFill>
                <a:latin typeface="Montserrat"/>
                <a:ea typeface="Montserrat"/>
                <a:cs typeface="Montserrat"/>
                <a:sym typeface="Montserrat"/>
              </a:rPr>
              <a:t>Title and name of presenter</a:t>
            </a:r>
            <a:endParaRPr/>
          </a:p>
        </p:txBody>
      </p:sp>
      <p:sp>
        <p:nvSpPr>
          <p:cNvPr id="128" name="Google Shape;128;p17"/>
          <p:cNvSpPr txBox="1"/>
          <p:nvPr/>
        </p:nvSpPr>
        <p:spPr>
          <a:xfrm>
            <a:off x="2775283" y="8615779"/>
            <a:ext cx="18833434" cy="571501"/>
          </a:xfrm>
          <a:prstGeom prst="rect">
            <a:avLst/>
          </a:pr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000"/>
              <a:buFont typeface="Montserrat"/>
              <a:buNone/>
            </a:pPr>
            <a:r>
              <a:rPr b="1" i="0" lang="en-US" sz="3000" u="none" cap="none" strike="noStrike">
                <a:solidFill>
                  <a:srgbClr val="FFFFFF"/>
                </a:solidFill>
                <a:latin typeface="Montserrat"/>
                <a:ea typeface="Montserrat"/>
                <a:cs typeface="Montserrat"/>
                <a:sym typeface="Montserrat"/>
              </a:rPr>
              <a:t>DATE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4"/>
          <p:cNvSpPr txBox="1"/>
          <p:nvPr/>
        </p:nvSpPr>
        <p:spPr>
          <a:xfrm>
            <a:off x="1106625" y="2679150"/>
            <a:ext cx="20763300" cy="962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900">
                <a:solidFill>
                  <a:schemeClr val="lt1"/>
                </a:solidFill>
                <a:latin typeface="Montserrat"/>
                <a:ea typeface="Montserrat"/>
                <a:cs typeface="Montserrat"/>
                <a:sym typeface="Montserrat"/>
              </a:rPr>
              <a:t>How can I join in the fun?</a:t>
            </a:r>
            <a:endParaRPr b="1"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4700">
              <a:solidFill>
                <a:schemeClr val="lt1"/>
              </a:solidFill>
              <a:latin typeface="Montserrat"/>
              <a:ea typeface="Montserrat"/>
              <a:cs typeface="Montserrat"/>
              <a:sym typeface="Montserrat"/>
            </a:endParaRPr>
          </a:p>
          <a:p>
            <a:pPr indent="-527050" lvl="0" marL="457200" rtl="0" algn="l">
              <a:spcBef>
                <a:spcPts val="0"/>
              </a:spcBef>
              <a:spcAft>
                <a:spcPts val="0"/>
              </a:spcAft>
              <a:buClr>
                <a:schemeClr val="lt1"/>
              </a:buClr>
              <a:buSzPts val="4700"/>
              <a:buFont typeface="Montserrat"/>
              <a:buAutoNum type="arabicPeriod"/>
            </a:pPr>
            <a:r>
              <a:rPr b="1" lang="en-US" sz="4700">
                <a:solidFill>
                  <a:schemeClr val="lt1"/>
                </a:solidFill>
                <a:latin typeface="Montserrat"/>
                <a:ea typeface="Montserrat"/>
                <a:cs typeface="Montserrat"/>
                <a:sym typeface="Montserrat"/>
              </a:rPr>
              <a:t>Visit </a:t>
            </a:r>
            <a:r>
              <a:rPr b="1" lang="en-US" sz="4700" u="sng">
                <a:solidFill>
                  <a:schemeClr val="lt1"/>
                </a:solidFill>
                <a:latin typeface="Montserrat"/>
                <a:ea typeface="Montserrat"/>
                <a:cs typeface="Montserrat"/>
                <a:sym typeface="Montserrat"/>
                <a:hlinkClick r:id="rId3">
                  <a:extLst>
                    <a:ext uri="{A12FA001-AC4F-418D-AE19-62706E023703}">
                      <ahyp:hlinkClr val="tx"/>
                    </a:ext>
                  </a:extLst>
                </a:hlinkClick>
              </a:rPr>
              <a:t>www.parkrun.com.au</a:t>
            </a:r>
            <a:r>
              <a:rPr b="1" lang="en-US" sz="4700">
                <a:solidFill>
                  <a:schemeClr val="lt1"/>
                </a:solidFill>
                <a:latin typeface="Montserrat"/>
                <a:ea typeface="Montserrat"/>
                <a:cs typeface="Montserrat"/>
                <a:sym typeface="Montserrat"/>
              </a:rPr>
              <a:t> to find your nearest event and register for a free barcode - you only need to do this once</a:t>
            </a:r>
            <a:endParaRPr b="1" sz="4700">
              <a:solidFill>
                <a:schemeClr val="lt1"/>
              </a:solidFill>
              <a:latin typeface="Montserrat"/>
              <a:ea typeface="Montserrat"/>
              <a:cs typeface="Montserrat"/>
              <a:sym typeface="Montserrat"/>
            </a:endParaRPr>
          </a:p>
          <a:p>
            <a:pPr indent="0" lvl="0" marL="457200" rtl="0" algn="l">
              <a:spcBef>
                <a:spcPts val="0"/>
              </a:spcBef>
              <a:spcAft>
                <a:spcPts val="0"/>
              </a:spcAft>
              <a:buNone/>
            </a:pPr>
            <a:r>
              <a:t/>
            </a:r>
            <a:endParaRPr b="1" sz="4700">
              <a:solidFill>
                <a:schemeClr val="lt1"/>
              </a:solidFill>
              <a:latin typeface="Montserrat"/>
              <a:ea typeface="Montserrat"/>
              <a:cs typeface="Montserrat"/>
              <a:sym typeface="Montserrat"/>
            </a:endParaRPr>
          </a:p>
          <a:p>
            <a:pPr indent="-527050" lvl="0" marL="457200" rtl="0" algn="l">
              <a:spcBef>
                <a:spcPts val="0"/>
              </a:spcBef>
              <a:spcAft>
                <a:spcPts val="0"/>
              </a:spcAft>
              <a:buClr>
                <a:schemeClr val="lt1"/>
              </a:buClr>
              <a:buSzPts val="4700"/>
              <a:buFont typeface="Montserrat"/>
              <a:buAutoNum type="arabicPeriod"/>
            </a:pPr>
            <a:r>
              <a:rPr b="1" lang="en-US" sz="4700">
                <a:solidFill>
                  <a:schemeClr val="lt1"/>
                </a:solidFill>
                <a:latin typeface="Montserrat"/>
                <a:ea typeface="Montserrat"/>
                <a:cs typeface="Montserrat"/>
                <a:sym typeface="Montserrat"/>
              </a:rPr>
              <a:t>Follow a parkrun event’s social media pages</a:t>
            </a:r>
            <a:endParaRPr b="1" sz="4700">
              <a:solidFill>
                <a:schemeClr val="lt1"/>
              </a:solidFill>
              <a:latin typeface="Montserrat"/>
              <a:ea typeface="Montserrat"/>
              <a:cs typeface="Montserrat"/>
              <a:sym typeface="Montserrat"/>
            </a:endParaRPr>
          </a:p>
          <a:p>
            <a:pPr indent="0" lvl="0" marL="457200" rtl="0" algn="l">
              <a:spcBef>
                <a:spcPts val="0"/>
              </a:spcBef>
              <a:spcAft>
                <a:spcPts val="0"/>
              </a:spcAft>
              <a:buNone/>
            </a:pPr>
            <a:r>
              <a:t/>
            </a:r>
            <a:endParaRPr b="1" sz="4700">
              <a:solidFill>
                <a:schemeClr val="lt1"/>
              </a:solidFill>
              <a:latin typeface="Montserrat"/>
              <a:ea typeface="Montserrat"/>
              <a:cs typeface="Montserrat"/>
              <a:sym typeface="Montserrat"/>
            </a:endParaRPr>
          </a:p>
          <a:p>
            <a:pPr indent="-527050" lvl="0" marL="457200" rtl="0" algn="l">
              <a:spcBef>
                <a:spcPts val="0"/>
              </a:spcBef>
              <a:spcAft>
                <a:spcPts val="0"/>
              </a:spcAft>
              <a:buClr>
                <a:schemeClr val="lt1"/>
              </a:buClr>
              <a:buSzPts val="4700"/>
              <a:buFont typeface="Montserrat"/>
              <a:buAutoNum type="arabicPeriod"/>
            </a:pPr>
            <a:r>
              <a:rPr b="1" lang="en-US" sz="4700">
                <a:solidFill>
                  <a:schemeClr val="lt1"/>
                </a:solidFill>
                <a:latin typeface="Montserrat"/>
                <a:ea typeface="Montserrat"/>
                <a:cs typeface="Montserrat"/>
                <a:sym typeface="Montserrat"/>
              </a:rPr>
              <a:t>Arrive a few minutes early for the First Timers Welcome</a:t>
            </a:r>
            <a:endParaRPr b="1" sz="47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4700">
              <a:solidFill>
                <a:schemeClr val="lt1"/>
              </a:solidFill>
              <a:latin typeface="Montserrat"/>
              <a:ea typeface="Montserrat"/>
              <a:cs typeface="Montserrat"/>
              <a:sym typeface="Montserrat"/>
            </a:endParaRPr>
          </a:p>
          <a:p>
            <a:pPr indent="-527050" lvl="0" marL="457200" rtl="0" algn="l">
              <a:spcBef>
                <a:spcPts val="0"/>
              </a:spcBef>
              <a:spcAft>
                <a:spcPts val="0"/>
              </a:spcAft>
              <a:buClr>
                <a:schemeClr val="lt1"/>
              </a:buClr>
              <a:buSzPts val="4700"/>
              <a:buFont typeface="Montserrat"/>
              <a:buAutoNum type="arabicPeriod"/>
            </a:pPr>
            <a:r>
              <a:rPr b="1" lang="en-US" sz="4700">
                <a:solidFill>
                  <a:schemeClr val="lt1"/>
                </a:solidFill>
                <a:latin typeface="Montserrat"/>
                <a:ea typeface="Montserrat"/>
                <a:cs typeface="Montserrat"/>
                <a:sym typeface="Montserrat"/>
              </a:rPr>
              <a:t>Enjoy the morning!</a:t>
            </a:r>
            <a:endParaRPr b="1" sz="47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700">
              <a:solidFill>
                <a:schemeClr val="lt1"/>
              </a:solidFill>
              <a:latin typeface="Montserrat Light"/>
              <a:ea typeface="Montserrat Light"/>
              <a:cs typeface="Montserrat Light"/>
              <a:sym typeface="Montserrat Light"/>
            </a:endParaRPr>
          </a:p>
          <a:p>
            <a:pPr indent="0" lvl="0" marL="0" rtl="0" algn="l">
              <a:spcBef>
                <a:spcPts val="0"/>
              </a:spcBef>
              <a:spcAft>
                <a:spcPts val="0"/>
              </a:spcAft>
              <a:buNone/>
            </a:pPr>
            <a:r>
              <a:t/>
            </a:r>
            <a:endParaRPr sz="4700">
              <a:solidFill>
                <a:schemeClr val="lt1"/>
              </a:solidFill>
              <a:latin typeface="Montserrat Light"/>
              <a:ea typeface="Montserrat Light"/>
              <a:cs typeface="Montserrat Light"/>
              <a:sym typeface="Montserrat Light"/>
            </a:endParaRPr>
          </a:p>
          <a:p>
            <a:pPr indent="0" lvl="0" marL="0" rtl="0" algn="l">
              <a:spcBef>
                <a:spcPts val="0"/>
              </a:spcBef>
              <a:spcAft>
                <a:spcPts val="0"/>
              </a:spcAft>
              <a:buNone/>
            </a:pPr>
            <a:r>
              <a:t/>
            </a:r>
            <a:endParaRPr sz="4700">
              <a:solidFill>
                <a:schemeClr val="lt1"/>
              </a:solidFill>
              <a:latin typeface="Montserrat Light"/>
              <a:ea typeface="Montserrat Light"/>
              <a:cs typeface="Montserrat Light"/>
              <a:sym typeface="Montserrat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5"/>
          <p:cNvSpPr/>
          <p:nvPr/>
        </p:nvSpPr>
        <p:spPr>
          <a:xfrm>
            <a:off x="26601142" y="12059973"/>
            <a:ext cx="3146756" cy="455897"/>
          </a:xfrm>
          <a:custGeom>
            <a:rect b="b" l="l" r="r" t="t"/>
            <a:pathLst>
              <a:path extrusionOk="0" h="21600" w="21600">
                <a:moveTo>
                  <a:pt x="0" y="15510"/>
                </a:moveTo>
                <a:lnTo>
                  <a:pt x="4702" y="15510"/>
                </a:lnTo>
                <a:lnTo>
                  <a:pt x="14665" y="0"/>
                </a:lnTo>
                <a:lnTo>
                  <a:pt x="21600" y="21600"/>
                </a:lnTo>
              </a:path>
            </a:pathLst>
          </a:custGeom>
          <a:noFill/>
          <a:ln cap="flat" cmpd="sng" w="63500">
            <a:solidFill>
              <a:srgbClr val="FFB200"/>
            </a:solidFill>
            <a:prstDash val="solid"/>
            <a:miter lim="400000"/>
            <a:headEnd len="med" w="med" type="oval"/>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301" name="Google Shape;301;p45"/>
          <p:cNvSpPr txBox="1"/>
          <p:nvPr/>
        </p:nvSpPr>
        <p:spPr>
          <a:xfrm>
            <a:off x="6122652" y="10144831"/>
            <a:ext cx="12138600" cy="826200"/>
          </a:xfrm>
          <a:prstGeom prst="rect">
            <a:avLst/>
          </a:prstGeom>
          <a:noFill/>
          <a:ln>
            <a:noFill/>
          </a:ln>
        </p:spPr>
        <p:txBody>
          <a:bodyPr anchorCtr="0" anchor="ctr" bIns="50800" lIns="50800" spcFirstLastPara="1" rIns="50800" wrap="square" tIns="50800">
            <a:spAutoFit/>
          </a:bodyPr>
          <a:lstStyle/>
          <a:p>
            <a:pPr indent="0" lvl="0" marL="0" marR="0" rtl="0" algn="ctr">
              <a:lnSpc>
                <a:spcPct val="110000"/>
              </a:lnSpc>
              <a:spcBef>
                <a:spcPts val="0"/>
              </a:spcBef>
              <a:spcAft>
                <a:spcPts val="0"/>
              </a:spcAft>
              <a:buClr>
                <a:srgbClr val="FFFFFF"/>
              </a:buClr>
              <a:buSzPts val="4700"/>
              <a:buFont typeface="Montserrat"/>
              <a:buNone/>
            </a:pPr>
            <a:r>
              <a:rPr b="1" i="0" lang="en-US" sz="4700" cap="none" strike="noStrike">
                <a:solidFill>
                  <a:schemeClr val="lt1"/>
                </a:solidFill>
                <a:latin typeface="Montserrat"/>
                <a:ea typeface="Montserrat"/>
                <a:cs typeface="Montserrat"/>
                <a:sym typeface="Montserrat"/>
              </a:rPr>
              <a:t>[your contact details</a:t>
            </a:r>
            <a:r>
              <a:rPr b="1" lang="en-US" sz="4700">
                <a:solidFill>
                  <a:schemeClr val="lt1"/>
                </a:solidFill>
                <a:latin typeface="Montserrat"/>
                <a:ea typeface="Montserrat"/>
                <a:cs typeface="Montserrat"/>
                <a:sym typeface="Montserrat"/>
              </a:rPr>
              <a:t>]</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8"/>
          <p:cNvSpPr txBox="1"/>
          <p:nvPr/>
        </p:nvSpPr>
        <p:spPr>
          <a:xfrm>
            <a:off x="7284466" y="6773195"/>
            <a:ext cx="9815100" cy="1334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In the beginning…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descr="parkrun pioneers.jpg" id="138" name="Google Shape;138;p19"/>
          <p:cNvPicPr preferRelativeResize="0"/>
          <p:nvPr/>
        </p:nvPicPr>
        <p:blipFill rotWithShape="1">
          <a:blip r:embed="rId3">
            <a:alphaModFix/>
          </a:blip>
          <a:srcRect b="0" l="0" r="0" t="0"/>
          <a:stretch/>
        </p:blipFill>
        <p:spPr>
          <a:xfrm>
            <a:off x="-141671" y="-2718439"/>
            <a:ext cx="24667342" cy="1742411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22599606265_bb8af9601b_k.jpg" id="143" name="Google Shape;143;p20"/>
          <p:cNvPicPr preferRelativeResize="0"/>
          <p:nvPr/>
        </p:nvPicPr>
        <p:blipFill rotWithShape="1">
          <a:blip r:embed="rId3">
            <a:alphaModFix/>
          </a:blip>
          <a:srcRect b="0" l="0" r="0" t="0"/>
          <a:stretch/>
        </p:blipFill>
        <p:spPr>
          <a:xfrm>
            <a:off x="-626698" y="-1934369"/>
            <a:ext cx="25107579" cy="167342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1"/>
          <p:cNvSpPr txBox="1"/>
          <p:nvPr/>
        </p:nvSpPr>
        <p:spPr>
          <a:xfrm>
            <a:off x="3842765" y="6191250"/>
            <a:ext cx="16698469" cy="13335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What does a parkrun look like?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2"/>
          <p:cNvPicPr preferRelativeResize="0"/>
          <p:nvPr/>
        </p:nvPicPr>
        <p:blipFill>
          <a:blip r:embed="rId3">
            <a:alphaModFix/>
          </a:blip>
          <a:stretch>
            <a:fillRect/>
          </a:stretch>
        </p:blipFill>
        <p:spPr>
          <a:xfrm>
            <a:off x="2528138" y="0"/>
            <a:ext cx="19327724" cy="9692174"/>
          </a:xfrm>
          <a:prstGeom prst="rect">
            <a:avLst/>
          </a:prstGeom>
          <a:noFill/>
          <a:ln>
            <a:noFill/>
          </a:ln>
        </p:spPr>
      </p:pic>
      <p:pic>
        <p:nvPicPr>
          <p:cNvPr id="154" name="Google Shape;154;p22"/>
          <p:cNvPicPr preferRelativeResize="0"/>
          <p:nvPr/>
        </p:nvPicPr>
        <p:blipFill>
          <a:blip r:embed="rId4">
            <a:alphaModFix/>
          </a:blip>
          <a:stretch>
            <a:fillRect/>
          </a:stretch>
        </p:blipFill>
        <p:spPr>
          <a:xfrm>
            <a:off x="8098500" y="9692175"/>
            <a:ext cx="8187001" cy="3784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3"/>
          <p:cNvPicPr preferRelativeResize="0"/>
          <p:nvPr/>
        </p:nvPicPr>
        <p:blipFill rotWithShape="1">
          <a:blip r:embed="rId3">
            <a:alphaModFix/>
          </a:blip>
          <a:srcRect b="0" l="0" r="0" t="0"/>
          <a:stretch/>
        </p:blipFill>
        <p:spPr>
          <a:xfrm>
            <a:off x="5100" y="7758575"/>
            <a:ext cx="10070775" cy="6067401"/>
          </a:xfrm>
          <a:prstGeom prst="rect">
            <a:avLst/>
          </a:prstGeom>
          <a:noFill/>
          <a:ln>
            <a:noFill/>
          </a:ln>
        </p:spPr>
      </p:pic>
      <p:pic>
        <p:nvPicPr>
          <p:cNvPr id="160" name="Google Shape;160;p23"/>
          <p:cNvPicPr preferRelativeResize="0"/>
          <p:nvPr/>
        </p:nvPicPr>
        <p:blipFill>
          <a:blip r:embed="rId4">
            <a:alphaModFix/>
          </a:blip>
          <a:stretch>
            <a:fillRect/>
          </a:stretch>
        </p:blipFill>
        <p:spPr>
          <a:xfrm>
            <a:off x="14209625" y="276975"/>
            <a:ext cx="10070775" cy="7433000"/>
          </a:xfrm>
          <a:prstGeom prst="rect">
            <a:avLst/>
          </a:prstGeom>
          <a:noFill/>
          <a:ln>
            <a:noFill/>
          </a:ln>
        </p:spPr>
      </p:pic>
      <p:pic>
        <p:nvPicPr>
          <p:cNvPr id="161" name="Google Shape;161;p23"/>
          <p:cNvPicPr preferRelativeResize="0"/>
          <p:nvPr/>
        </p:nvPicPr>
        <p:blipFill>
          <a:blip r:embed="rId5">
            <a:alphaModFix/>
          </a:blip>
          <a:stretch>
            <a:fillRect/>
          </a:stretch>
        </p:blipFill>
        <p:spPr>
          <a:xfrm>
            <a:off x="10075875" y="7737800"/>
            <a:ext cx="6108950" cy="6108950"/>
          </a:xfrm>
          <a:prstGeom prst="rect">
            <a:avLst/>
          </a:prstGeom>
          <a:noFill/>
          <a:ln>
            <a:noFill/>
          </a:ln>
        </p:spPr>
      </p:pic>
      <p:pic>
        <p:nvPicPr>
          <p:cNvPr id="162" name="Google Shape;162;p23"/>
          <p:cNvPicPr preferRelativeResize="0"/>
          <p:nvPr/>
        </p:nvPicPr>
        <p:blipFill>
          <a:blip r:embed="rId6">
            <a:alphaModFix/>
          </a:blip>
          <a:stretch>
            <a:fillRect/>
          </a:stretch>
        </p:blipFill>
        <p:spPr>
          <a:xfrm>
            <a:off x="16184825" y="7758575"/>
            <a:ext cx="8245021" cy="6067400"/>
          </a:xfrm>
          <a:prstGeom prst="rect">
            <a:avLst/>
          </a:prstGeom>
          <a:noFill/>
          <a:ln>
            <a:noFill/>
          </a:ln>
        </p:spPr>
      </p:pic>
      <p:pic>
        <p:nvPicPr>
          <p:cNvPr id="163" name="Google Shape;163;p23"/>
          <p:cNvPicPr preferRelativeResize="0"/>
          <p:nvPr/>
        </p:nvPicPr>
        <p:blipFill>
          <a:blip r:embed="rId7">
            <a:alphaModFix/>
          </a:blip>
          <a:stretch>
            <a:fillRect/>
          </a:stretch>
        </p:blipFill>
        <p:spPr>
          <a:xfrm>
            <a:off x="8852800" y="162800"/>
            <a:ext cx="5343775" cy="7574999"/>
          </a:xfrm>
          <a:prstGeom prst="rect">
            <a:avLst/>
          </a:prstGeom>
          <a:noFill/>
          <a:ln>
            <a:noFill/>
          </a:ln>
        </p:spPr>
      </p:pic>
      <p:pic>
        <p:nvPicPr>
          <p:cNvPr id="164" name="Google Shape;164;p23"/>
          <p:cNvPicPr preferRelativeResize="0"/>
          <p:nvPr/>
        </p:nvPicPr>
        <p:blipFill>
          <a:blip r:embed="rId8">
            <a:alphaModFix/>
          </a:blip>
          <a:stretch>
            <a:fillRect/>
          </a:stretch>
        </p:blipFill>
        <p:spPr>
          <a:xfrm>
            <a:off x="5100" y="897457"/>
            <a:ext cx="8847698" cy="590564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