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13716000" cx="24384000"/>
  <p:notesSz cx="6858000" cy="9144000"/>
  <p:embeddedFontLst>
    <p:embeddedFont>
      <p:font typeface="Montserrat SemiBold"/>
      <p:regular r:id="rId36"/>
      <p:bold r:id="rId37"/>
      <p:italic r:id="rId38"/>
      <p:boldItalic r:id="rId39"/>
    </p:embeddedFont>
    <p:embeddedFont>
      <p:font typeface="Roboto"/>
      <p:regular r:id="rId40"/>
      <p:bold r:id="rId41"/>
      <p:italic r:id="rId42"/>
      <p:boldItalic r:id="rId43"/>
    </p:embeddedFont>
    <p:embeddedFont>
      <p:font typeface="Montserrat"/>
      <p:regular r:id="rId44"/>
      <p:bold r:id="rId45"/>
      <p:italic r:id="rId46"/>
      <p:boldItalic r:id="rId47"/>
    </p:embeddedFont>
    <p:embeddedFont>
      <p:font typeface="Montserrat Medium"/>
      <p:regular r:id="rId48"/>
      <p:bold r:id="rId49"/>
      <p:italic r:id="rId50"/>
      <p:boldItalic r:id="rId51"/>
    </p:embeddedFont>
    <p:embeddedFont>
      <p:font typeface="Montserrat Light"/>
      <p:regular r:id="rId52"/>
      <p:bold r:id="rId53"/>
      <p:italic r:id="rId54"/>
      <p:boldItalic r:id="rId55"/>
    </p:embeddedFont>
    <p:embeddedFont>
      <p:font typeface="Helvetica Neue"/>
      <p:regular r:id="rId56"/>
      <p:bold r:id="rId57"/>
      <p:italic r:id="rId58"/>
      <p:boldItalic r:id="rId59"/>
    </p:embeddedFont>
    <p:embeddedFont>
      <p:font typeface="Helvetica Neue Light"/>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Montserrat-regular.fntdata"/><Relationship Id="rId43" Type="http://schemas.openxmlformats.org/officeDocument/2006/relationships/font" Target="fonts/Roboto-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Medium-regular.fntdata"/><Relationship Id="rId47" Type="http://schemas.openxmlformats.org/officeDocument/2006/relationships/font" Target="fonts/Montserrat-boldItalic.fntdata"/><Relationship Id="rId49" Type="http://schemas.openxmlformats.org/officeDocument/2006/relationships/font" Target="fonts/MontserratMedium-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MontserratSemiBold-bold.fntdata"/><Relationship Id="rId36" Type="http://schemas.openxmlformats.org/officeDocument/2006/relationships/font" Target="fonts/MontserratSemiBold-regular.fntdata"/><Relationship Id="rId39" Type="http://schemas.openxmlformats.org/officeDocument/2006/relationships/font" Target="fonts/MontserratSemiBold-boldItalic.fntdata"/><Relationship Id="rId38" Type="http://schemas.openxmlformats.org/officeDocument/2006/relationships/font" Target="fonts/MontserratSemiBold-italic.fntdata"/><Relationship Id="rId62" Type="http://schemas.openxmlformats.org/officeDocument/2006/relationships/font" Target="fonts/HelveticaNeueLight-italic.fntdata"/><Relationship Id="rId61" Type="http://schemas.openxmlformats.org/officeDocument/2006/relationships/font" Target="fonts/HelveticaNeueLight-bold.fntdata"/><Relationship Id="rId20" Type="http://schemas.openxmlformats.org/officeDocument/2006/relationships/slide" Target="slides/slide16.xml"/><Relationship Id="rId63" Type="http://schemas.openxmlformats.org/officeDocument/2006/relationships/font" Target="fonts/HelveticaNeueLight-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HelveticaNeueLight-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Medium-boldItalic.fntdata"/><Relationship Id="rId50" Type="http://schemas.openxmlformats.org/officeDocument/2006/relationships/font" Target="fonts/MontserratMedium-italic.fntdata"/><Relationship Id="rId53" Type="http://schemas.openxmlformats.org/officeDocument/2006/relationships/font" Target="fonts/MontserratLight-bold.fntdata"/><Relationship Id="rId52" Type="http://schemas.openxmlformats.org/officeDocument/2006/relationships/font" Target="fonts/MontserratLight-regular.fntdata"/><Relationship Id="rId11" Type="http://schemas.openxmlformats.org/officeDocument/2006/relationships/slide" Target="slides/slide7.xml"/><Relationship Id="rId55" Type="http://schemas.openxmlformats.org/officeDocument/2006/relationships/font" Target="fonts/MontserratLight-boldItalic.fntdata"/><Relationship Id="rId10" Type="http://schemas.openxmlformats.org/officeDocument/2006/relationships/slide" Target="slides/slide6.xml"/><Relationship Id="rId54" Type="http://schemas.openxmlformats.org/officeDocument/2006/relationships/font" Target="fonts/MontserratLight-italic.fntdata"/><Relationship Id="rId13" Type="http://schemas.openxmlformats.org/officeDocument/2006/relationships/slide" Target="slides/slide9.xml"/><Relationship Id="rId57" Type="http://schemas.openxmlformats.org/officeDocument/2006/relationships/font" Target="fonts/HelveticaNeue-bold.fntdata"/><Relationship Id="rId12" Type="http://schemas.openxmlformats.org/officeDocument/2006/relationships/slide" Target="slides/slide8.xml"/><Relationship Id="rId56" Type="http://schemas.openxmlformats.org/officeDocument/2006/relationships/font" Target="fonts/HelveticaNeue-regular.fntdata"/><Relationship Id="rId15" Type="http://schemas.openxmlformats.org/officeDocument/2006/relationships/slide" Target="slides/slide11.xml"/><Relationship Id="rId59" Type="http://schemas.openxmlformats.org/officeDocument/2006/relationships/font" Target="fonts/HelveticaNeue-boldItalic.fntdata"/><Relationship Id="rId14" Type="http://schemas.openxmlformats.org/officeDocument/2006/relationships/slide" Target="slides/slide10.xml"/><Relationship Id="rId58" Type="http://schemas.openxmlformats.org/officeDocument/2006/relationships/font" Target="fonts/HelveticaNeue-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237540ac7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g21237540ac7_0_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parkrun is run each week by volunteers, everyone is welcome to volunteer including children and there is a wide variety of roles to try. Speak to a friendly volunteer if you are interested. You can also email the event team directly or respond to their Facebook posts requesting volunteers. Volunteering is a great way to meet new people, learn new skills, build confidence, have heaps of fun and is one of the best ways to </a:t>
            </a:r>
            <a:r>
              <a:rPr lang="en-US"/>
              <a:t>improve</a:t>
            </a:r>
            <a:r>
              <a:rPr lang="en-US"/>
              <a:t> your health and happiness.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 name="Google Shape;175;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 participate as a walker, runner or volunteer or just spectate and socialise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1237540ac7_0_3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g21237540ac7_0_3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can’t come last at parkrun. ALL parkruns have volunteer Tail Walkers that provide support and encouragement and they are the final person to cross the finish line.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SzPts val="1400"/>
              <a:buNone/>
            </a:pPr>
            <a:r>
              <a:rPr lang="en-US"/>
              <a:t>The parkwalker role extends this friendly support along the parkrun course ensuring support and encouragement is there for everyone who walks at parkrun. They are positioned ahead of the Tail Walker but behind those who are running to ensure everyone who is walking feels a part of the parkrun community. </a:t>
            </a:r>
            <a:br>
              <a:rPr lang="en-US"/>
            </a:br>
            <a:r>
              <a:rPr lang="en-US"/>
              <a:t>The bright blue parkwalker vest is also a great conversation starter and re-emphasises that walkers are celebrated at parkrun.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 name="Google Shape;189;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parkrun guarantees everyone will have at least two personal interactions at each event.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When you cross the line you’ll be handed a finish token by a volunteer, and then another volunteer will scan your token and your personal barcode.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 name="Google Shape;196;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Just like the very first event in 2004, every parkrun finishes with a coffee and a chat!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86447ee465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86447ee465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86447ee465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86447ee465_0_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In this short video, university student Erin explains why physical activity is so important for mental health and wellbeing, and how there’s nothing better than feeling like yourself and feeling ‘at home’.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15" name="Google Shape;21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0" name="Google Shape;220;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Free</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Every Saturday</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commitment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specialist clothing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Variety of ways to get involved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Promotes family participation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Non competitive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Encourages and celebrates regular participation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Milestone shirts can be earned through participation at parkrun, buth volunteering and walk/running. These range from 10 for juniors, right through to 500 shirts (see next slide)</a:t>
            </a:r>
            <a:endParaRPr/>
          </a:p>
        </p:txBody>
      </p:sp>
      <p:sp>
        <p:nvSpPr>
          <p:cNvPr id="227" name="Google Shape;22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1237540ac7_0_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9" name="Google Shape;119;g21237540ac7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1237540ac7_0_4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g21237540ac7_0_4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b="1" lang="en-US"/>
              <a:t>Milestone shirts:</a:t>
            </a:r>
            <a:r>
              <a:rPr lang="en-US" sz="2200">
                <a:latin typeface="Helvetica Neue"/>
                <a:ea typeface="Helvetica Neue"/>
                <a:cs typeface="Helvetica Neue"/>
                <a:sym typeface="Helvetica Neue"/>
              </a:rPr>
              <a:t> Participation, not performance, has always been the focus of parkrun</a:t>
            </a:r>
            <a:r>
              <a:rPr lang="en-US"/>
              <a:t>. </a:t>
            </a:r>
            <a:r>
              <a:rPr lang="en-US" sz="2200">
                <a:latin typeface="Helvetica Neue"/>
                <a:ea typeface="Helvetica Neue"/>
                <a:cs typeface="Helvetica Neue"/>
                <a:sym typeface="Helvetica Neue"/>
              </a:rPr>
              <a:t>These coveted shirts cannot be purchased - they can only be earned by turning up and walking, running </a:t>
            </a:r>
            <a:r>
              <a:rPr lang="en-US"/>
              <a:t>and</a:t>
            </a:r>
            <a:r>
              <a:rPr lang="en-US" sz="2200">
                <a:latin typeface="Helvetica Neue"/>
                <a:ea typeface="Helvetica Neue"/>
                <a:cs typeface="Helvetica Neue"/>
                <a:sym typeface="Helvetica Neue"/>
              </a:rPr>
              <a:t> volunteering (explain the different shirts). Currently more than 2000 people around the world earn a milestone shirt every</a:t>
            </a:r>
            <a:r>
              <a:rPr lang="en-US"/>
              <a:t> weekend</a:t>
            </a:r>
            <a:r>
              <a:rPr lang="en-US" sz="2200">
                <a:latin typeface="Helvetica Neue"/>
                <a:ea typeface="Helvetica Neue"/>
                <a:cs typeface="Helvetica Neue"/>
                <a:sym typeface="Helvetica Neue"/>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86447ee465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86447ee465_0_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Amy, a student, was teased at school about the way she ran. So when she did go running she did so alone.</a:t>
            </a:r>
            <a:endParaRPr sz="1050">
              <a:solidFill>
                <a:srgbClr val="0F0F0F"/>
              </a:solidFill>
              <a:latin typeface="Roboto"/>
              <a:ea typeface="Roboto"/>
              <a:cs typeface="Roboto"/>
              <a:sym typeface="Roboto"/>
            </a:endParaRPr>
          </a:p>
          <a:p>
            <a:pPr indent="0" lvl="0" marL="0" rtl="0" algn="l">
              <a:spcBef>
                <a:spcPts val="0"/>
              </a:spcBef>
              <a:spcAft>
                <a:spcPts val="0"/>
              </a:spcAft>
              <a:buNone/>
            </a:pPr>
            <a:r>
              <a:t/>
            </a:r>
            <a:endParaRPr sz="1050">
              <a:solidFill>
                <a:srgbClr val="0F0F0F"/>
              </a:solidFill>
              <a:latin typeface="Roboto"/>
              <a:ea typeface="Roboto"/>
              <a:cs typeface="Roboto"/>
              <a:sym typeface="Roboto"/>
            </a:endParaRPr>
          </a:p>
          <a:p>
            <a:pPr indent="0" lvl="0" marL="0" rtl="0" algn="l">
              <a:spcBef>
                <a:spcPts val="0"/>
              </a:spcBef>
              <a:spcAft>
                <a:spcPts val="0"/>
              </a:spcAft>
              <a:buNone/>
            </a:pPr>
            <a:r>
              <a:rPr lang="en-US" sz="1050">
                <a:solidFill>
                  <a:srgbClr val="0F0F0F"/>
                </a:solidFill>
                <a:latin typeface="Roboto"/>
                <a:ea typeface="Roboto"/>
                <a:cs typeface="Roboto"/>
                <a:sym typeface="Roboto"/>
              </a:rPr>
              <a:t>Amy was incredibly nervous before her first parkrun, but she quickly made friends and discovered that, for her, volunteering at parkrun is better than running </a:t>
            </a:r>
            <a:endParaRPr sz="1050">
              <a:solidFill>
                <a:srgbClr val="0F0F0F"/>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1237540c17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3" name="Google Shape;243;g21237540c1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0" name="Google Shape;25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6" name="Google Shape;25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7291bc1a4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7291bc1a4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86447ee465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86447ee465_0_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86447ee465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86447ee465_0_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To really understand the impact of parkrun on people’s health and wellbeing, in 2019 a study was conducted of more than 60,000 parkrunners.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73781c1b7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73781c1b7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Alicia was diagnosed with clinical depression in her mid-twenties. In this short video, Alicia explains how parkrun is one of the most important tools in her toolbox when it comes to managing her mental health.</a:t>
            </a:r>
            <a:endParaRPr sz="1050">
              <a:solidFill>
                <a:srgbClr val="0F0F0F"/>
              </a:solidFill>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25" name="Google Shape;12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1237540ac7_0_5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1237540ac7_0_5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Your barcode is valid at every parkrun in the world. You can print your barcode or download it to your phone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1237540ac7_0_6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97" name="Google Shape;297;g21237540ac7_0_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1" name="Google Shape;1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This was the start line of the first parkrun in London in 2004: 13 runners supported by five volunteers followed by a coffee in the park cafe.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18 years later the model hasn’t changed.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What also hasn’t changed is the fundamental reason people come to parkrun.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Paul, who conceived the idea, was in his forties and going through a bit of a midlife crisis. He’d been sacked from his job, his marriage had broken down, and he’d suffered an injury that would keep him away from running club competitions for a couple of years. Paul had become disconnected from his neighbourhood and recognised he needed to bring his friends to him.</a:t>
            </a:r>
            <a:endParaRPr>
              <a:solidFill>
                <a:schemeClr val="dk1"/>
              </a:solidFill>
            </a:endParaRPr>
          </a:p>
          <a:p>
            <a:pPr indent="0" lvl="0" marL="0" rtl="0" algn="l">
              <a:lnSpc>
                <a:spcPct val="115000"/>
              </a:lnSpc>
              <a:spcBef>
                <a:spcPts val="0"/>
              </a:spcBef>
              <a:spcAft>
                <a:spcPts val="0"/>
              </a:spcAft>
              <a:buSzPts val="1100"/>
              <a:buNone/>
            </a:pPr>
            <a:r>
              <a:rPr lang="en-US">
                <a:solidFill>
                  <a:schemeClr val="dk1"/>
                </a:solidFill>
              </a:rPr>
              <a:t>Paul decided to hold a free 5km event, open to everyone, every Saturday at 9am in his local park, with the caveat that people would join him for a coffee afterwards. Nobody could have imagined what happened next though…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Within two years more than 600 people were coming along to this one parkrun event.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Not just locals, but people from around the world who had heard about this simple idea and recognised that it could work in their community.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agreed to support other communities to implement their own parkrun providing it was in line with the ‘parkrun principles’:</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Free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5k</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Every Saturday morning in a public open space </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 everyone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Forever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6" name="Google Shape;1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1237540ac7_0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1237540ac7_0_1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Sign up for parkrun before your first visit and then you never need to register again! Your personal parkrun barcode becomes your passport to any parkrun in the world every Saturday morning - just come along whenever you feel like it! </a:t>
            </a:r>
            <a:br>
              <a:rPr lang="en-US"/>
            </a:br>
            <a:r>
              <a:rPr lang="en-US"/>
              <a:t>You can print your barcode or simply keep it on your phone.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1237540ac7_0_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g21237540ac7_0_2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Each parkrun has an Event Welcome and many will have a First Timers Welcome too! Look for the volunteer vests and signs. </a:t>
            </a:r>
            <a:br>
              <a:rPr lang="en-US"/>
            </a:br>
            <a:r>
              <a:rPr lang="en-US"/>
              <a:t>Walkers and runners start at the same time but go at their own pace and you are most welcome to bring the pram or one dog on a short handheld leash.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parkrun.com" TargetMode="External"/><Relationship Id="rId3" Type="http://schemas.openxmlformats.org/officeDocument/2006/relationships/image" Target="../media/image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type="tx">
  <p:cSld name="TITLE_AND_BODY">
    <p:spTree>
      <p:nvGrpSpPr>
        <p:cNvPr id="14" name="Shape 14"/>
        <p:cNvGrpSpPr/>
        <p:nvPr/>
      </p:nvGrpSpPr>
      <p:grpSpPr>
        <a:xfrm>
          <a:off x="0" y="0"/>
          <a:ext cx="0" cy="0"/>
          <a:chOff x="0" y="0"/>
          <a:chExt cx="0" cy="0"/>
        </a:xfrm>
      </p:grpSpPr>
      <p:sp>
        <p:nvSpPr>
          <p:cNvPr id="15" name="Google Shape;15;p2"/>
          <p:cNvSpPr txBox="1"/>
          <p:nvPr>
            <p:ph idx="1" type="body"/>
          </p:nvPr>
        </p:nvSpPr>
        <p:spPr>
          <a:xfrm>
            <a:off x="10834687" y="8274522"/>
            <a:ext cx="2714626"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6" name="Google Shape;16;p2"/>
          <p:cNvSpPr txBox="1"/>
          <p:nvPr>
            <p:ph idx="2" type="body"/>
          </p:nvPr>
        </p:nvSpPr>
        <p:spPr>
          <a:xfrm>
            <a:off x="11412093" y="9027583"/>
            <a:ext cx="1559815"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7" name="Google Shape;17;p2"/>
          <p:cNvSpPr txBox="1"/>
          <p:nvPr>
            <p:ph idx="3" type="body"/>
          </p:nvPr>
        </p:nvSpPr>
        <p:spPr>
          <a:xfrm>
            <a:off x="2775283" y="6593304"/>
            <a:ext cx="18833434" cy="133350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8" name="Google Shape;18;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4" showMasterSp="0">
  <p:cSld name="Colour Background 4">
    <p:bg>
      <p:bgPr>
        <a:solidFill>
          <a:srgbClr val="00D5BC"/>
        </a:solidFill>
      </p:bgPr>
    </p:bg>
    <p:spTree>
      <p:nvGrpSpPr>
        <p:cNvPr id="79" name="Shape 79"/>
        <p:cNvGrpSpPr/>
        <p:nvPr/>
      </p:nvGrpSpPr>
      <p:grpSpPr>
        <a:xfrm>
          <a:off x="0" y="0"/>
          <a:ext cx="0" cy="0"/>
          <a:chOff x="0" y="0"/>
          <a:chExt cx="0" cy="0"/>
        </a:xfrm>
      </p:grpSpPr>
      <p:cxnSp>
        <p:nvCxnSpPr>
          <p:cNvPr id="80" name="Google Shape;80;p11"/>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81" name="Google Shape;81;p11"/>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82" name="Google Shape;82;p11"/>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83" name="Google Shape;83;p11"/>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84" name="Google Shape;84;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bg>
      <p:bgPr>
        <a:solidFill>
          <a:srgbClr val="FFFFFF"/>
        </a:solidFill>
      </p:bgPr>
    </p:bg>
    <p:spTree>
      <p:nvGrpSpPr>
        <p:cNvPr id="85" name="Shape 85"/>
        <p:cNvGrpSpPr/>
        <p:nvPr/>
      </p:nvGrpSpPr>
      <p:grpSpPr>
        <a:xfrm>
          <a:off x="0" y="0"/>
          <a:ext cx="0" cy="0"/>
          <a:chOff x="0" y="0"/>
          <a:chExt cx="0" cy="0"/>
        </a:xfrm>
      </p:grpSpPr>
      <p:sp>
        <p:nvSpPr>
          <p:cNvPr id="86" name="Google Shape;86;p12"/>
          <p:cNvSpPr/>
          <p:nvPr>
            <p:ph idx="2" type="pic"/>
          </p:nvPr>
        </p:nvSpPr>
        <p:spPr>
          <a:xfrm>
            <a:off x="-21357" y="-2552"/>
            <a:ext cx="24426716" cy="13764761"/>
          </a:xfrm>
          <a:prstGeom prst="rect">
            <a:avLst/>
          </a:prstGeom>
          <a:noFill/>
          <a:ln>
            <a:noFill/>
          </a:ln>
        </p:spPr>
      </p:sp>
      <p:sp>
        <p:nvSpPr>
          <p:cNvPr id="87" name="Google Shape;87;p12"/>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88" name="Google Shape;88;p12"/>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cxnSp>
        <p:nvCxnSpPr>
          <p:cNvPr id="89" name="Google Shape;89;p12"/>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0" name="Google Shape;90;p12"/>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1" name="Google Shape;91;p12"/>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92" name="Google Shape;9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FFFFFF"/>
        </a:solidFill>
      </p:bgPr>
    </p:bg>
    <p:spTree>
      <p:nvGrpSpPr>
        <p:cNvPr id="93" name="Shape 93"/>
        <p:cNvGrpSpPr/>
        <p:nvPr/>
      </p:nvGrpSpPr>
      <p:grpSpPr>
        <a:xfrm>
          <a:off x="0" y="0"/>
          <a:ext cx="0" cy="0"/>
          <a:chOff x="0" y="0"/>
          <a:chExt cx="0" cy="0"/>
        </a:xfrm>
      </p:grpSpPr>
      <p:sp>
        <p:nvSpPr>
          <p:cNvPr id="94" name="Google Shape;94;p13"/>
          <p:cNvSpPr/>
          <p:nvPr>
            <p:ph idx="2" type="pic"/>
          </p:nvPr>
        </p:nvSpPr>
        <p:spPr>
          <a:xfrm>
            <a:off x="-112491" y="-58670"/>
            <a:ext cx="24608984" cy="13833341"/>
          </a:xfrm>
          <a:prstGeom prst="rect">
            <a:avLst/>
          </a:prstGeom>
          <a:noFill/>
          <a:ln>
            <a:noFill/>
          </a:ln>
        </p:spPr>
      </p:sp>
      <p:sp>
        <p:nvSpPr>
          <p:cNvPr id="95" name="Google Shape;95;p13"/>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96" name="Google Shape;96;p1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7" name="Google Shape;97;p1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8" name="Google Shape;98;p1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sp>
        <p:nvSpPr>
          <p:cNvPr id="99" name="Google Shape;99;p13"/>
          <p:cNvSpPr txBox="1"/>
          <p:nvPr>
            <p:ph idx="1" type="body"/>
          </p:nvPr>
        </p:nvSpPr>
        <p:spPr>
          <a:xfrm>
            <a:off x="8782557" y="6191250"/>
            <a:ext cx="6818885" cy="1333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0" name="Google Shape;100;p13"/>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101" name="Google Shape;101;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Quote" showMasterSp="0">
  <p:cSld name="Photo &amp; Quote">
    <p:spTree>
      <p:nvGrpSpPr>
        <p:cNvPr id="102" name="Shape 102"/>
        <p:cNvGrpSpPr/>
        <p:nvPr/>
      </p:nvGrpSpPr>
      <p:grpSpPr>
        <a:xfrm>
          <a:off x="0" y="0"/>
          <a:ext cx="0" cy="0"/>
          <a:chOff x="0" y="0"/>
          <a:chExt cx="0" cy="0"/>
        </a:xfrm>
      </p:grpSpPr>
      <p:sp>
        <p:nvSpPr>
          <p:cNvPr id="103" name="Google Shape;103;p14"/>
          <p:cNvSpPr/>
          <p:nvPr>
            <p:ph idx="2" type="pic"/>
          </p:nvPr>
        </p:nvSpPr>
        <p:spPr>
          <a:xfrm>
            <a:off x="-10058" y="-26589"/>
            <a:ext cx="12551972" cy="13774526"/>
          </a:xfrm>
          <a:prstGeom prst="rect">
            <a:avLst/>
          </a:prstGeom>
          <a:noFill/>
          <a:ln>
            <a:noFill/>
          </a:ln>
        </p:spPr>
      </p:sp>
      <p:sp>
        <p:nvSpPr>
          <p:cNvPr id="104" name="Google Shape;104;p14"/>
          <p:cNvSpPr txBox="1"/>
          <p:nvPr>
            <p:ph idx="1" type="body"/>
          </p:nvPr>
        </p:nvSpPr>
        <p:spPr>
          <a:xfrm>
            <a:off x="13406108" y="4303395"/>
            <a:ext cx="8569784" cy="5515611"/>
          </a:xfrm>
          <a:prstGeom prst="rect">
            <a:avLst/>
          </a:prstGeom>
          <a:noFill/>
          <a:ln>
            <a:noFill/>
          </a:ln>
        </p:spPr>
        <p:txBody>
          <a:bodyPr anchorCtr="0" anchor="ctr" bIns="50800" lIns="50800" spcFirstLastPara="1" rIns="50800" wrap="square" tIns="50800">
            <a:spAutoFit/>
          </a:bodyPr>
          <a:lstStyle>
            <a:lvl1pPr indent="-228600" lvl="0" marL="457200" algn="ctr">
              <a:lnSpc>
                <a:spcPct val="110000"/>
              </a:lnSpc>
              <a:spcBef>
                <a:spcPts val="0"/>
              </a:spcBef>
              <a:spcAft>
                <a:spcPts val="0"/>
              </a:spcAft>
              <a:buClr>
                <a:srgbClr val="FFFFFF"/>
              </a:buClr>
              <a:buSzPts val="4000"/>
              <a:buFont typeface="Montserrat"/>
              <a:buNone/>
              <a:defRPr b="1" sz="4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5" name="Google Shape;105;p14"/>
          <p:cNvSpPr txBox="1"/>
          <p:nvPr>
            <p:ph idx="3" type="body"/>
          </p:nvPr>
        </p:nvSpPr>
        <p:spPr>
          <a:xfrm>
            <a:off x="13024273" y="2508249"/>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6" name="Google Shape;106;p14"/>
          <p:cNvSpPr txBox="1"/>
          <p:nvPr>
            <p:ph idx="4" type="body"/>
          </p:nvPr>
        </p:nvSpPr>
        <p:spPr>
          <a:xfrm>
            <a:off x="19747477" y="8544983"/>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107" name="Google Shape;107;p14"/>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108" name="Google Shape;108;p14"/>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109" name="Google Shape;109;p14"/>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110" name="Google Shape;110;p14"/>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111" name="Google Shape;111;p1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1" showMasterSp="0">
  <p:cSld name="Colour Background 1">
    <p:spTree>
      <p:nvGrpSpPr>
        <p:cNvPr id="19" name="Shape 19"/>
        <p:cNvGrpSpPr/>
        <p:nvPr/>
      </p:nvGrpSpPr>
      <p:grpSpPr>
        <a:xfrm>
          <a:off x="0" y="0"/>
          <a:ext cx="0" cy="0"/>
          <a:chOff x="0" y="0"/>
          <a:chExt cx="0" cy="0"/>
        </a:xfrm>
      </p:grpSpPr>
      <p:cxnSp>
        <p:nvCxnSpPr>
          <p:cNvPr id="20" name="Google Shape;20;p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21" name="Google Shape;21;p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22" name="Google Shape;22;p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23" name="Google Shape;23;p3"/>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24" name="Google Shape;24;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solidFill>
      </p:bgPr>
    </p:bg>
    <p:spTree>
      <p:nvGrpSpPr>
        <p:cNvPr id="25" name="Shape 25"/>
        <p:cNvGrpSpPr/>
        <p:nvPr/>
      </p:nvGrpSpPr>
      <p:grpSpPr>
        <a:xfrm>
          <a:off x="0" y="0"/>
          <a:ext cx="0" cy="0"/>
          <a:chOff x="0" y="0"/>
          <a:chExt cx="0" cy="0"/>
        </a:xfrm>
      </p:grpSpPr>
      <p:sp>
        <p:nvSpPr>
          <p:cNvPr id="26" name="Google Shape;26;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spTree>
      <p:nvGrpSpPr>
        <p:cNvPr id="27" name="Shape 27"/>
        <p:cNvGrpSpPr/>
        <p:nvPr/>
      </p:nvGrpSpPr>
      <p:grpSpPr>
        <a:xfrm>
          <a:off x="0" y="0"/>
          <a:ext cx="0" cy="0"/>
          <a:chOff x="0" y="0"/>
          <a:chExt cx="0" cy="0"/>
        </a:xfrm>
      </p:grpSpPr>
      <p:sp>
        <p:nvSpPr>
          <p:cNvPr id="28" name="Google Shape;28;p5"/>
          <p:cNvSpPr txBox="1"/>
          <p:nvPr/>
        </p:nvSpPr>
        <p:spPr>
          <a:xfrm>
            <a:off x="10373486" y="8191514"/>
            <a:ext cx="3637027"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www.</a:t>
            </a:r>
            <a:r>
              <a:rPr b="0" i="0" lang="en-US" sz="3000" u="sng" cap="none" strike="noStrike">
                <a:solidFill>
                  <a:srgbClr val="FFFFFF"/>
                </a:solidFill>
                <a:latin typeface="Montserrat"/>
                <a:ea typeface="Montserrat"/>
                <a:cs typeface="Montserrat"/>
                <a:sym typeface="Montserrat"/>
                <a:hlinkClick r:id="rId2">
                  <a:extLst>
                    <a:ext uri="{A12FA001-AC4F-418D-AE19-62706E023703}">
                      <ahyp:hlinkClr val="tx"/>
                    </a:ext>
                  </a:extLst>
                </a:hlinkClick>
              </a:rPr>
              <a:t>parkrun.com</a:t>
            </a:r>
            <a:endParaRPr b="0" i="0" sz="1400" u="none" cap="none" strike="noStrike">
              <a:solidFill>
                <a:srgbClr val="000000"/>
              </a:solidFill>
              <a:latin typeface="Arial"/>
              <a:ea typeface="Arial"/>
              <a:cs typeface="Arial"/>
              <a:sym typeface="Arial"/>
            </a:endParaRPr>
          </a:p>
        </p:txBody>
      </p:sp>
      <p:pic>
        <p:nvPicPr>
          <p:cNvPr descr="Image" id="29" name="Google Shape;29;p5"/>
          <p:cNvPicPr preferRelativeResize="0"/>
          <p:nvPr/>
        </p:nvPicPr>
        <p:blipFill rotWithShape="1">
          <a:blip r:embed="rId3">
            <a:alphaModFix/>
          </a:blip>
          <a:srcRect b="0" l="0" r="0" t="0"/>
          <a:stretch/>
        </p:blipFill>
        <p:spPr>
          <a:xfrm flipH="1" rot="10800000">
            <a:off x="22378325" y="1499509"/>
            <a:ext cx="1035481" cy="1333500"/>
          </a:xfrm>
          <a:prstGeom prst="rect">
            <a:avLst/>
          </a:prstGeom>
          <a:noFill/>
          <a:ln>
            <a:noFill/>
          </a:ln>
        </p:spPr>
      </p:pic>
      <p:sp>
        <p:nvSpPr>
          <p:cNvPr id="30" name="Google Shape;30;p5"/>
          <p:cNvSpPr txBox="1"/>
          <p:nvPr/>
        </p:nvSpPr>
        <p:spPr>
          <a:xfrm>
            <a:off x="22416939" y="2172303"/>
            <a:ext cx="958254" cy="355601"/>
          </a:xfrm>
          <a:prstGeom prst="rect">
            <a:avLst/>
          </a:prstGeom>
          <a:noFill/>
          <a:ln>
            <a:noFill/>
          </a:ln>
        </p:spPr>
        <p:txBody>
          <a:bodyPr anchorCtr="0" anchor="ctr" bIns="50800" lIns="50800" spcFirstLastPara="1" rIns="50800" wrap="square" tIns="50800">
            <a:spAutoFit/>
          </a:bodyPr>
          <a:lstStyle/>
          <a:p>
            <a:pPr indent="0" lvl="0" marL="0" marR="0" rtl="0" algn="ctr">
              <a:lnSpc>
                <a:spcPct val="294117"/>
              </a:lnSpc>
              <a:spcBef>
                <a:spcPts val="0"/>
              </a:spcBef>
              <a:spcAft>
                <a:spcPts val="0"/>
              </a:spcAft>
              <a:buClr>
                <a:srgbClr val="FFFFFF"/>
              </a:buClr>
              <a:buSzPts val="1700"/>
              <a:buFont typeface="Montserrat"/>
              <a:buNone/>
            </a:pPr>
            <a:r>
              <a:rPr b="1" i="0" lang="en-US" sz="1700" u="none" cap="none" strike="noStrike">
                <a:solidFill>
                  <a:srgbClr val="FFFFFF"/>
                </a:solidFill>
                <a:latin typeface="Montserrat"/>
                <a:ea typeface="Montserrat"/>
                <a:cs typeface="Montserrat"/>
                <a:sym typeface="Montserrat"/>
              </a:rPr>
              <a:t>FINISH</a:t>
            </a:r>
            <a:endParaRPr b="0" i="0" sz="1400" u="none" cap="none" strike="noStrike">
              <a:solidFill>
                <a:srgbClr val="000000"/>
              </a:solidFill>
              <a:latin typeface="Arial"/>
              <a:ea typeface="Arial"/>
              <a:cs typeface="Arial"/>
              <a:sym typeface="Arial"/>
            </a:endParaRPr>
          </a:p>
        </p:txBody>
      </p:sp>
      <p:pic>
        <p:nvPicPr>
          <p:cNvPr descr="Image" id="31" name="Google Shape;31;p5"/>
          <p:cNvPicPr preferRelativeResize="0"/>
          <p:nvPr/>
        </p:nvPicPr>
        <p:blipFill rotWithShape="1">
          <a:blip r:embed="rId4">
            <a:alphaModFix/>
          </a:blip>
          <a:srcRect b="0" l="0" r="0" t="0"/>
          <a:stretch/>
        </p:blipFill>
        <p:spPr>
          <a:xfrm>
            <a:off x="10881762" y="4952985"/>
            <a:ext cx="2620475" cy="2620474"/>
          </a:xfrm>
          <a:prstGeom prst="rect">
            <a:avLst/>
          </a:prstGeom>
          <a:noFill/>
          <a:ln>
            <a:noFill/>
          </a:ln>
        </p:spPr>
      </p:pic>
      <p:cxnSp>
        <p:nvCxnSpPr>
          <p:cNvPr id="32" name="Google Shape;32;p5"/>
          <p:cNvCxnSpPr/>
          <p:nvPr/>
        </p:nvCxnSpPr>
        <p:spPr>
          <a:xfrm flipH="1" rot="10800000">
            <a:off x="22896065" y="2814"/>
            <a:ext cx="2" cy="1274691"/>
          </a:xfrm>
          <a:prstGeom prst="straightConnector1">
            <a:avLst/>
          </a:prstGeom>
          <a:noFill/>
          <a:ln cap="flat" cmpd="sng" w="50800">
            <a:solidFill>
              <a:srgbClr val="FFA300"/>
            </a:solidFill>
            <a:prstDash val="solid"/>
            <a:miter lim="400000"/>
            <a:headEnd len="med" w="med" type="oval"/>
            <a:tailEnd len="sm" w="sm" type="none"/>
          </a:ln>
        </p:spPr>
      </p:cxnSp>
      <p:sp>
        <p:nvSpPr>
          <p:cNvPr id="33" name="Google Shape;33;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howMasterSp="0">
  <p:cSld name="Text &amp; Image">
    <p:bg>
      <p:bgPr>
        <a:solidFill>
          <a:srgbClr val="FFFFFF"/>
        </a:solidFill>
      </p:bgPr>
    </p:bg>
    <p:spTree>
      <p:nvGrpSpPr>
        <p:cNvPr id="34" name="Shape 34"/>
        <p:cNvGrpSpPr/>
        <p:nvPr/>
      </p:nvGrpSpPr>
      <p:grpSpPr>
        <a:xfrm>
          <a:off x="0" y="0"/>
          <a:ext cx="0" cy="0"/>
          <a:chOff x="0" y="0"/>
          <a:chExt cx="0" cy="0"/>
        </a:xfrm>
      </p:grpSpPr>
      <p:sp>
        <p:nvSpPr>
          <p:cNvPr id="35" name="Google Shape;35;p6"/>
          <p:cNvSpPr/>
          <p:nvPr>
            <p:ph idx="2" type="pic"/>
          </p:nvPr>
        </p:nvSpPr>
        <p:spPr>
          <a:xfrm>
            <a:off x="-7801" y="-1"/>
            <a:ext cx="12206389" cy="13716001"/>
          </a:xfrm>
          <a:prstGeom prst="rect">
            <a:avLst/>
          </a:prstGeom>
          <a:noFill/>
          <a:ln>
            <a:noFill/>
          </a:ln>
        </p:spPr>
      </p:sp>
      <p:sp>
        <p:nvSpPr>
          <p:cNvPr id="36" name="Google Shape;36;p6"/>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37" name="Google Shape;37;p6"/>
          <p:cNvSpPr txBox="1"/>
          <p:nvPr>
            <p:ph idx="1" type="body"/>
          </p:nvPr>
        </p:nvSpPr>
        <p:spPr>
          <a:xfrm>
            <a:off x="13254077" y="4692650"/>
            <a:ext cx="8465881" cy="4330701"/>
          </a:xfrm>
          <a:prstGeom prst="rect">
            <a:avLst/>
          </a:prstGeom>
          <a:noFill/>
          <a:ln>
            <a:noFill/>
          </a:ln>
        </p:spPr>
        <p:txBody>
          <a:bodyPr anchorCtr="0" anchor="t"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38" name="Google Shape;38;p6"/>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39" name="Google Shape;39;p6"/>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40" name="Google Shape;40;p6"/>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41" name="Google Shape;41;p6"/>
          <p:cNvSpPr txBox="1"/>
          <p:nvPr>
            <p:ph idx="3" type="body"/>
          </p:nvPr>
        </p:nvSpPr>
        <p:spPr>
          <a:xfrm>
            <a:off x="13284147" y="3574937"/>
            <a:ext cx="1413892" cy="800101"/>
          </a:xfrm>
          <a:prstGeom prst="rect">
            <a:avLst/>
          </a:prstGeom>
          <a:noFill/>
          <a:ln>
            <a:noFill/>
          </a:ln>
        </p:spPr>
        <p:txBody>
          <a:bodyPr anchorCtr="0" anchor="t"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42" name="Google Shape;42;p6"/>
          <p:cNvPicPr preferRelativeResize="0"/>
          <p:nvPr/>
        </p:nvPicPr>
        <p:blipFill rotWithShape="1">
          <a:blip r:embed="rId3">
            <a:alphaModFix/>
          </a:blip>
          <a:srcRect b="0" l="0" r="0" t="0"/>
          <a:stretch/>
        </p:blipFill>
        <p:spPr>
          <a:xfrm>
            <a:off x="22799657" y="2417784"/>
            <a:ext cx="593783" cy="10044321"/>
          </a:xfrm>
          <a:prstGeom prst="rect">
            <a:avLst/>
          </a:prstGeom>
          <a:noFill/>
          <a:ln>
            <a:noFill/>
          </a:ln>
        </p:spPr>
      </p:pic>
      <p:sp>
        <p:nvSpPr>
          <p:cNvPr id="43" name="Google Shape;43;p6"/>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44" name="Google Shape;44;p6"/>
          <p:cNvSpPr txBox="1"/>
          <p:nvPr>
            <p:ph idx="12" type="sldNum"/>
          </p:nvPr>
        </p:nvSpPr>
        <p:spPr>
          <a:xfrm>
            <a:off x="19934631" y="121158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howMasterSp="0">
  <p:cSld name="Text">
    <p:bg>
      <p:bgPr>
        <a:solidFill>
          <a:srgbClr val="FFFFFF"/>
        </a:solidFill>
      </p:bgPr>
    </p:bg>
    <p:spTree>
      <p:nvGrpSpPr>
        <p:cNvPr id="45" name="Shape 45"/>
        <p:cNvGrpSpPr/>
        <p:nvPr/>
      </p:nvGrpSpPr>
      <p:grpSpPr>
        <a:xfrm>
          <a:off x="0" y="0"/>
          <a:ext cx="0" cy="0"/>
          <a:chOff x="0" y="0"/>
          <a:chExt cx="0" cy="0"/>
        </a:xfrm>
      </p:grpSpPr>
      <p:sp>
        <p:nvSpPr>
          <p:cNvPr id="46" name="Google Shape;46;p7"/>
          <p:cNvSpPr txBox="1"/>
          <p:nvPr/>
        </p:nvSpPr>
        <p:spPr>
          <a:xfrm>
            <a:off x="37829" y="12671424"/>
            <a:ext cx="3573476"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The importance of storytelling</a:t>
            </a:r>
            <a:endParaRPr b="0" i="0" sz="1400" u="none" cap="none" strike="noStrike">
              <a:solidFill>
                <a:srgbClr val="000000"/>
              </a:solidFill>
              <a:latin typeface="Arial"/>
              <a:ea typeface="Arial"/>
              <a:cs typeface="Arial"/>
              <a:sym typeface="Arial"/>
            </a:endParaRPr>
          </a:p>
        </p:txBody>
      </p:sp>
      <p:sp>
        <p:nvSpPr>
          <p:cNvPr id="47" name="Google Shape;47;p7"/>
          <p:cNvSpPr txBox="1"/>
          <p:nvPr/>
        </p:nvSpPr>
        <p:spPr>
          <a:xfrm>
            <a:off x="22256059" y="12658724"/>
            <a:ext cx="1330681"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7 July 2018</a:t>
            </a:r>
            <a:endParaRPr b="0" i="0" sz="1400" u="none" cap="none" strike="noStrike">
              <a:solidFill>
                <a:srgbClr val="000000"/>
              </a:solidFill>
              <a:latin typeface="Arial"/>
              <a:ea typeface="Arial"/>
              <a:cs typeface="Arial"/>
              <a:sym typeface="Arial"/>
            </a:endParaRPr>
          </a:p>
        </p:txBody>
      </p:sp>
      <p:sp>
        <p:nvSpPr>
          <p:cNvPr id="48" name="Google Shape;48;p7"/>
          <p:cNvSpPr txBox="1"/>
          <p:nvPr>
            <p:ph idx="1" type="body"/>
          </p:nvPr>
        </p:nvSpPr>
        <p:spPr>
          <a:xfrm>
            <a:off x="1579294" y="4669154"/>
            <a:ext cx="14358548" cy="4377692"/>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49" name="Google Shape;49;p7"/>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0" name="Google Shape;50;p7"/>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51" name="Google Shape;51;p7"/>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pic>
        <p:nvPicPr>
          <p:cNvPr descr="Image" id="52" name="Google Shape;52;p7"/>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53" name="Google Shape;53;p7"/>
          <p:cNvSpPr txBox="1"/>
          <p:nvPr>
            <p:ph idx="2" type="body"/>
          </p:nvPr>
        </p:nvSpPr>
        <p:spPr>
          <a:xfrm>
            <a:off x="1583213" y="3236271"/>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4" name="Google Shape;54;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Graph " showMasterSp="0">
  <p:cSld name="Text &amp; Graph ">
    <p:bg>
      <p:bgPr>
        <a:solidFill>
          <a:srgbClr val="FFFFFF"/>
        </a:solidFill>
      </p:bgPr>
    </p:bg>
    <p:spTree>
      <p:nvGrpSpPr>
        <p:cNvPr id="55" name="Shape 55"/>
        <p:cNvGrpSpPr/>
        <p:nvPr/>
      </p:nvGrpSpPr>
      <p:grpSpPr>
        <a:xfrm>
          <a:off x="0" y="0"/>
          <a:ext cx="0" cy="0"/>
          <a:chOff x="0" y="0"/>
          <a:chExt cx="0" cy="0"/>
        </a:xfrm>
      </p:grpSpPr>
      <p:sp>
        <p:nvSpPr>
          <p:cNvPr id="56" name="Google Shape;56;p8"/>
          <p:cNvSpPr txBox="1"/>
          <p:nvPr>
            <p:ph idx="1" type="body"/>
          </p:nvPr>
        </p:nvSpPr>
        <p:spPr>
          <a:xfrm>
            <a:off x="12142752" y="4804662"/>
            <a:ext cx="9010987" cy="5270501"/>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7" name="Google Shape;57;p8"/>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58" name="Google Shape;58;p8"/>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9" name="Google Shape;59;p8"/>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60" name="Google Shape;60;p8"/>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61" name="Google Shape;61;p8"/>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62" name="Google Shape;62;p8"/>
          <p:cNvSpPr txBox="1"/>
          <p:nvPr>
            <p:ph idx="2" type="body"/>
          </p:nvPr>
        </p:nvSpPr>
        <p:spPr>
          <a:xfrm>
            <a:off x="12539080" y="3574937"/>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00D5BC"/>
              </a:buClr>
              <a:buSzPts val="4500"/>
              <a:buFont typeface="Montserrat"/>
              <a:buNone/>
              <a:defRPr b="1" sz="4500">
                <a:solidFill>
                  <a:srgbClr val="00D5BC"/>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63" name="Google Shape;63;p8"/>
          <p:cNvPicPr preferRelativeResize="0"/>
          <p:nvPr/>
        </p:nvPicPr>
        <p:blipFill rotWithShape="1">
          <a:blip r:embed="rId3">
            <a:alphaModFix/>
          </a:blip>
          <a:srcRect b="0" l="0" r="0" t="0"/>
          <a:stretch/>
        </p:blipFill>
        <p:spPr>
          <a:xfrm>
            <a:off x="22606328" y="2416069"/>
            <a:ext cx="527501" cy="10047751"/>
          </a:xfrm>
          <a:prstGeom prst="rect">
            <a:avLst/>
          </a:prstGeom>
          <a:noFill/>
          <a:ln>
            <a:noFill/>
          </a:ln>
        </p:spPr>
      </p:pic>
      <p:sp>
        <p:nvSpPr>
          <p:cNvPr id="64" name="Google Shape;64;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2" showMasterSp="0">
  <p:cSld name="Colour Background 2">
    <p:bg>
      <p:bgPr>
        <a:solidFill>
          <a:srgbClr val="4F528B"/>
        </a:solidFill>
      </p:bgPr>
    </p:bg>
    <p:spTree>
      <p:nvGrpSpPr>
        <p:cNvPr id="65" name="Shape 65"/>
        <p:cNvGrpSpPr/>
        <p:nvPr/>
      </p:nvGrpSpPr>
      <p:grpSpPr>
        <a:xfrm>
          <a:off x="0" y="0"/>
          <a:ext cx="0" cy="0"/>
          <a:chOff x="0" y="0"/>
          <a:chExt cx="0" cy="0"/>
        </a:xfrm>
      </p:grpSpPr>
      <p:sp>
        <p:nvSpPr>
          <p:cNvPr id="66" name="Google Shape;66;p9"/>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67" name="Google Shape;67;p9"/>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68" name="Google Shape;68;p9"/>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sp>
        <p:nvSpPr>
          <p:cNvPr id="69" name="Google Shape;69;p9"/>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pic>
        <p:nvPicPr>
          <p:cNvPr descr="Image" id="70" name="Google Shape;70;p9"/>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1" name="Google Shape;71;p9"/>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2" name="Google Shape;72;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3" showMasterSp="0">
  <p:cSld name="Colour Background 3">
    <p:bg>
      <p:bgPr>
        <a:solidFill>
          <a:srgbClr val="EA2D56"/>
        </a:solidFill>
      </p:bgPr>
    </p:bg>
    <p:spTree>
      <p:nvGrpSpPr>
        <p:cNvPr id="73" name="Shape 73"/>
        <p:cNvGrpSpPr/>
        <p:nvPr/>
      </p:nvGrpSpPr>
      <p:grpSpPr>
        <a:xfrm>
          <a:off x="0" y="0"/>
          <a:ext cx="0" cy="0"/>
          <a:chOff x="0" y="0"/>
          <a:chExt cx="0" cy="0"/>
        </a:xfrm>
      </p:grpSpPr>
      <p:cxnSp>
        <p:nvCxnSpPr>
          <p:cNvPr id="74" name="Google Shape;74;p10"/>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75" name="Google Shape;75;p10"/>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76" name="Google Shape;76;p10"/>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7" name="Google Shape;77;p10"/>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8" name="Google Shape;78;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304E"/>
        </a:solidFill>
      </p:bgPr>
    </p:bg>
    <p:spTree>
      <p:nvGrpSpPr>
        <p:cNvPr id="5" name="Shape 5"/>
        <p:cNvGrpSpPr/>
        <p:nvPr/>
      </p:nvGrpSpPr>
      <p:grpSpPr>
        <a:xfrm>
          <a:off x="0" y="0"/>
          <a:ext cx="0" cy="0"/>
          <a:chOff x="0" y="0"/>
          <a:chExt cx="0" cy="0"/>
        </a:xfrm>
      </p:grpSpPr>
      <p:pic>
        <p:nvPicPr>
          <p:cNvPr descr="Image" id="6" name="Google Shape;6;p1"/>
          <p:cNvPicPr preferRelativeResize="0"/>
          <p:nvPr/>
        </p:nvPicPr>
        <p:blipFill rotWithShape="1">
          <a:blip r:embed="rId1">
            <a:alphaModFix/>
          </a:blip>
          <a:srcRect b="0" l="0" r="0" t="0"/>
          <a:stretch/>
        </p:blipFill>
        <p:spPr>
          <a:xfrm>
            <a:off x="22378325" y="10874960"/>
            <a:ext cx="1035481" cy="1333501"/>
          </a:xfrm>
          <a:prstGeom prst="rect">
            <a:avLst/>
          </a:prstGeom>
          <a:noFill/>
          <a:ln>
            <a:noFill/>
          </a:ln>
        </p:spPr>
      </p:pic>
      <p:sp>
        <p:nvSpPr>
          <p:cNvPr id="7" name="Google Shape;7;p1"/>
          <p:cNvSpPr txBox="1"/>
          <p:nvPr/>
        </p:nvSpPr>
        <p:spPr>
          <a:xfrm>
            <a:off x="22425150" y="11192340"/>
            <a:ext cx="941833"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283333"/>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START</a:t>
            </a:r>
            <a:endParaRPr b="0" i="0" sz="1400" u="none" cap="none" strike="noStrike">
              <a:solidFill>
                <a:srgbClr val="000000"/>
              </a:solidFill>
              <a:latin typeface="Arial"/>
              <a:ea typeface="Arial"/>
              <a:cs typeface="Arial"/>
              <a:sym typeface="Arial"/>
            </a:endParaRPr>
          </a:p>
        </p:txBody>
      </p:sp>
      <p:cxnSp>
        <p:nvCxnSpPr>
          <p:cNvPr id="8" name="Google Shape;8;p1"/>
          <p:cNvCxnSpPr/>
          <p:nvPr/>
        </p:nvCxnSpPr>
        <p:spPr>
          <a:xfrm>
            <a:off x="22896065" y="12457280"/>
            <a:ext cx="2" cy="1274692"/>
          </a:xfrm>
          <a:prstGeom prst="straightConnector1">
            <a:avLst/>
          </a:prstGeom>
          <a:noFill/>
          <a:ln cap="flat" cmpd="sng" w="50800">
            <a:solidFill>
              <a:srgbClr val="FFA300"/>
            </a:solidFill>
            <a:prstDash val="solid"/>
            <a:miter lim="400000"/>
            <a:headEnd len="med" w="med" type="oval"/>
            <a:tailEnd len="sm" w="sm" type="none"/>
          </a:ln>
        </p:spPr>
      </p:cxnSp>
      <p:sp>
        <p:nvSpPr>
          <p:cNvPr id="9" name="Google Shape;9;p1"/>
          <p:cNvSpPr txBox="1"/>
          <p:nvPr/>
        </p:nvSpPr>
        <p:spPr>
          <a:xfrm>
            <a:off x="1042204" y="12634855"/>
            <a:ext cx="1683259"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B200"/>
              </a:buClr>
              <a:buSzPts val="3000"/>
              <a:buFont typeface="Montserrat SemiBold"/>
              <a:buNone/>
            </a:pPr>
            <a:r>
              <a:rPr b="0" i="0" lang="en-US" sz="3000" u="none" cap="none" strike="noStrike">
                <a:solidFill>
                  <a:srgbClr val="FFB200"/>
                </a:solidFill>
                <a:latin typeface="Montserrat SemiBold"/>
                <a:ea typeface="Montserrat SemiBold"/>
                <a:cs typeface="Montserrat SemiBold"/>
                <a:sym typeface="Montserrat SemiBold"/>
              </a:rPr>
              <a:t>parkrun</a:t>
            </a:r>
            <a:endParaRPr b="0" i="0" sz="1400" u="none" cap="none" strike="noStrike">
              <a:solidFill>
                <a:srgbClr val="000000"/>
              </a:solidFill>
              <a:latin typeface="Arial"/>
              <a:ea typeface="Arial"/>
              <a:cs typeface="Arial"/>
              <a:sym typeface="Arial"/>
            </a:endParaRPr>
          </a:p>
        </p:txBody>
      </p:sp>
      <p:pic>
        <p:nvPicPr>
          <p:cNvPr descr="Image" id="10" name="Google Shape;10;p1"/>
          <p:cNvPicPr preferRelativeResize="0"/>
          <p:nvPr/>
        </p:nvPicPr>
        <p:blipFill rotWithShape="1">
          <a:blip r:embed="rId2">
            <a:alphaModFix/>
          </a:blip>
          <a:srcRect b="0" l="0" r="0" t="0"/>
          <a:stretch/>
        </p:blipFill>
        <p:spPr>
          <a:xfrm>
            <a:off x="10881762" y="3625112"/>
            <a:ext cx="2620475" cy="2620475"/>
          </a:xfrm>
          <a:prstGeom prst="rect">
            <a:avLst/>
          </a:prstGeom>
          <a:noFill/>
          <a:ln>
            <a:noFill/>
          </a:ln>
        </p:spPr>
      </p:pic>
      <p:sp>
        <p:nvSpPr>
          <p:cNvPr id="11" name="Google Shape;11;p1"/>
          <p:cNvSpPr txBox="1"/>
          <p:nvPr>
            <p:ph type="title"/>
          </p:nvPr>
        </p:nvSpPr>
        <p:spPr>
          <a:xfrm>
            <a:off x="1689100" y="952500"/>
            <a:ext cx="21005800"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12" name="Google Shape;12;p1"/>
          <p:cNvSpPr txBox="1"/>
          <p:nvPr>
            <p:ph idx="1" type="body"/>
          </p:nvPr>
        </p:nvSpPr>
        <p:spPr>
          <a:xfrm>
            <a:off x="1689100" y="3238500"/>
            <a:ext cx="21005800" cy="9207500"/>
          </a:xfrm>
          <a:prstGeom prst="rect">
            <a:avLst/>
          </a:prstGeom>
          <a:noFill/>
          <a:ln>
            <a:noFill/>
          </a:ln>
        </p:spPr>
        <p:txBody>
          <a:bodyPr anchorCtr="0" anchor="ctr" bIns="50800" lIns="50800" spcFirstLastPara="1" rIns="50800" wrap="square" tIns="50800">
            <a:normAutofit/>
          </a:bodyPr>
          <a:lstStyle>
            <a:lvl1pPr indent="-889000" lvl="0" marL="457200" marR="0" rtl="0" algn="l">
              <a:lnSpc>
                <a:spcPct val="100000"/>
              </a:lnSpc>
              <a:spcBef>
                <a:spcPts val="5200"/>
              </a:spcBef>
              <a:spcAft>
                <a:spcPts val="0"/>
              </a:spcAft>
              <a:buClr>
                <a:srgbClr val="000000"/>
              </a:buClr>
              <a:buSzPts val="104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3" name="Google Shape;13;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34.jpg"/><Relationship Id="rId6"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2.jpg"/><Relationship Id="rId4" Type="http://schemas.openxmlformats.org/officeDocument/2006/relationships/image" Target="../media/image26.jpg"/><Relationship Id="rId5"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xbC0HuTg29o" TargetMode="Externa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40.png"/><Relationship Id="rId5"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youtube.com/watch?v=EFpTEfNUskA" TargetMode="Externa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youtube.com/watch?v=VLzSoZRLnqY" TargetMode="Externa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parkrun.com.au"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1.jpg"/><Relationship Id="rId5" Type="http://schemas.openxmlformats.org/officeDocument/2006/relationships/image" Target="../media/image16.jpg"/><Relationship Id="rId6" Type="http://schemas.openxmlformats.org/officeDocument/2006/relationships/image" Target="../media/image12.jpg"/><Relationship Id="rId7" Type="http://schemas.openxmlformats.org/officeDocument/2006/relationships/image" Target="../media/image15.jpg"/><Relationship Id="rId8"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0" y="-790150"/>
            <a:ext cx="24384000" cy="162758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a:blip r:embed="rId3">
            <a:alphaModFix/>
          </a:blip>
          <a:stretch>
            <a:fillRect/>
          </a:stretch>
        </p:blipFill>
        <p:spPr>
          <a:xfrm>
            <a:off x="13059600" y="6910275"/>
            <a:ext cx="9871249" cy="6778400"/>
          </a:xfrm>
          <a:prstGeom prst="rect">
            <a:avLst/>
          </a:prstGeom>
          <a:noFill/>
          <a:ln>
            <a:noFill/>
          </a:ln>
        </p:spPr>
      </p:pic>
      <p:pic>
        <p:nvPicPr>
          <p:cNvPr id="170" name="Google Shape;170;p24"/>
          <p:cNvPicPr preferRelativeResize="0"/>
          <p:nvPr/>
        </p:nvPicPr>
        <p:blipFill>
          <a:blip r:embed="rId4">
            <a:alphaModFix/>
          </a:blip>
          <a:stretch>
            <a:fillRect/>
          </a:stretch>
        </p:blipFill>
        <p:spPr>
          <a:xfrm>
            <a:off x="2904700" y="6930800"/>
            <a:ext cx="10154900" cy="6778399"/>
          </a:xfrm>
          <a:prstGeom prst="rect">
            <a:avLst/>
          </a:prstGeom>
          <a:noFill/>
          <a:ln>
            <a:noFill/>
          </a:ln>
        </p:spPr>
      </p:pic>
      <p:pic>
        <p:nvPicPr>
          <p:cNvPr id="171" name="Google Shape;171;p24"/>
          <p:cNvPicPr preferRelativeResize="0"/>
          <p:nvPr/>
        </p:nvPicPr>
        <p:blipFill>
          <a:blip r:embed="rId5">
            <a:alphaModFix/>
          </a:blip>
          <a:stretch>
            <a:fillRect/>
          </a:stretch>
        </p:blipFill>
        <p:spPr>
          <a:xfrm>
            <a:off x="152400" y="152400"/>
            <a:ext cx="9941427" cy="6626000"/>
          </a:xfrm>
          <a:prstGeom prst="rect">
            <a:avLst/>
          </a:prstGeom>
          <a:noFill/>
          <a:ln>
            <a:noFill/>
          </a:ln>
        </p:spPr>
      </p:pic>
      <p:pic>
        <p:nvPicPr>
          <p:cNvPr id="172" name="Google Shape;172;p24"/>
          <p:cNvPicPr preferRelativeResize="0"/>
          <p:nvPr/>
        </p:nvPicPr>
        <p:blipFill>
          <a:blip r:embed="rId6">
            <a:alphaModFix amt="96000"/>
          </a:blip>
          <a:stretch>
            <a:fillRect/>
          </a:stretch>
        </p:blipFill>
        <p:spPr>
          <a:xfrm>
            <a:off x="10246227" y="152400"/>
            <a:ext cx="9896131" cy="66054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5"/>
          <p:cNvPicPr preferRelativeResize="0"/>
          <p:nvPr/>
        </p:nvPicPr>
        <p:blipFill>
          <a:blip r:embed="rId3">
            <a:alphaModFix/>
          </a:blip>
          <a:stretch>
            <a:fillRect/>
          </a:stretch>
        </p:blipFill>
        <p:spPr>
          <a:xfrm>
            <a:off x="1219200" y="152400"/>
            <a:ext cx="10172701" cy="13563602"/>
          </a:xfrm>
          <a:prstGeom prst="rect">
            <a:avLst/>
          </a:prstGeom>
          <a:noFill/>
          <a:ln>
            <a:noFill/>
          </a:ln>
        </p:spPr>
      </p:pic>
      <p:pic>
        <p:nvPicPr>
          <p:cNvPr id="178" name="Google Shape;178;p25"/>
          <p:cNvPicPr preferRelativeResize="0"/>
          <p:nvPr/>
        </p:nvPicPr>
        <p:blipFill>
          <a:blip r:embed="rId4">
            <a:alphaModFix/>
          </a:blip>
          <a:stretch>
            <a:fillRect/>
          </a:stretch>
        </p:blipFill>
        <p:spPr>
          <a:xfrm>
            <a:off x="12050425" y="76200"/>
            <a:ext cx="11125626" cy="7421725"/>
          </a:xfrm>
          <a:prstGeom prst="rect">
            <a:avLst/>
          </a:prstGeom>
          <a:noFill/>
          <a:ln>
            <a:noFill/>
          </a:ln>
        </p:spPr>
      </p:pic>
      <p:pic>
        <p:nvPicPr>
          <p:cNvPr id="179" name="Google Shape;179;p25"/>
          <p:cNvPicPr preferRelativeResize="0"/>
          <p:nvPr/>
        </p:nvPicPr>
        <p:blipFill>
          <a:blip r:embed="rId5">
            <a:alphaModFix/>
          </a:blip>
          <a:stretch>
            <a:fillRect/>
          </a:stretch>
        </p:blipFill>
        <p:spPr>
          <a:xfrm>
            <a:off x="13183689" y="7620375"/>
            <a:ext cx="8859100" cy="5913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nvSpPr>
        <p:spPr>
          <a:xfrm>
            <a:off x="1630775" y="10425325"/>
            <a:ext cx="21957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Tailwalkers always finish last! </a:t>
            </a:r>
            <a:endParaRPr sz="4900">
              <a:latin typeface="Montserrat SemiBold"/>
              <a:ea typeface="Montserrat SemiBold"/>
              <a:cs typeface="Montserrat SemiBold"/>
              <a:sym typeface="Montserrat SemiBold"/>
            </a:endParaRPr>
          </a:p>
          <a:p>
            <a:pPr indent="0" lvl="0" marL="0" rtl="0" algn="l">
              <a:spcBef>
                <a:spcPts val="0"/>
              </a:spcBef>
              <a:spcAft>
                <a:spcPts val="0"/>
              </a:spcAft>
              <a:buNone/>
            </a:pPr>
            <a:r>
              <a:rPr lang="en-US" sz="4900">
                <a:latin typeface="Montserrat SemiBold"/>
                <a:ea typeface="Montserrat SemiBold"/>
                <a:cs typeface="Montserrat SemiBold"/>
                <a:sym typeface="Montserrat SemiBold"/>
              </a:rPr>
              <a:t>As a Tailwalker you receive 1 run/walk credit and 1 volunteer credit per event - bonus! Many of our events have a parkwalker too</a:t>
            </a:r>
            <a:endParaRPr sz="4900">
              <a:latin typeface="Montserrat SemiBold"/>
              <a:ea typeface="Montserrat SemiBold"/>
              <a:cs typeface="Montserrat SemiBold"/>
              <a:sym typeface="Montserrat SemiBold"/>
            </a:endParaRPr>
          </a:p>
        </p:txBody>
      </p:sp>
      <p:pic>
        <p:nvPicPr>
          <p:cNvPr id="185" name="Google Shape;185;p26"/>
          <p:cNvPicPr preferRelativeResize="0"/>
          <p:nvPr/>
        </p:nvPicPr>
        <p:blipFill>
          <a:blip r:embed="rId3">
            <a:alphaModFix/>
          </a:blip>
          <a:stretch>
            <a:fillRect/>
          </a:stretch>
        </p:blipFill>
        <p:spPr>
          <a:xfrm>
            <a:off x="12251203" y="313750"/>
            <a:ext cx="10914499" cy="9059874"/>
          </a:xfrm>
          <a:prstGeom prst="rect">
            <a:avLst/>
          </a:prstGeom>
          <a:noFill/>
          <a:ln>
            <a:noFill/>
          </a:ln>
        </p:spPr>
      </p:pic>
      <p:pic>
        <p:nvPicPr>
          <p:cNvPr id="186" name="Google Shape;186;p26"/>
          <p:cNvPicPr preferRelativeResize="0"/>
          <p:nvPr/>
        </p:nvPicPr>
        <p:blipFill>
          <a:blip r:embed="rId4">
            <a:alphaModFix/>
          </a:blip>
          <a:stretch>
            <a:fillRect/>
          </a:stretch>
        </p:blipFill>
        <p:spPr>
          <a:xfrm>
            <a:off x="152400" y="152400"/>
            <a:ext cx="11946404" cy="79739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nvSpPr>
        <p:spPr>
          <a:xfrm>
            <a:off x="1078125" y="11477575"/>
            <a:ext cx="1069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At the finish…</a:t>
            </a:r>
            <a:endParaRPr sz="4900">
              <a:latin typeface="Montserrat SemiBold"/>
              <a:ea typeface="Montserrat SemiBold"/>
              <a:cs typeface="Montserrat SemiBold"/>
              <a:sym typeface="Montserrat SemiBold"/>
            </a:endParaRPr>
          </a:p>
        </p:txBody>
      </p:sp>
      <p:pic>
        <p:nvPicPr>
          <p:cNvPr id="192" name="Google Shape;192;p27"/>
          <p:cNvPicPr preferRelativeResize="0"/>
          <p:nvPr/>
        </p:nvPicPr>
        <p:blipFill>
          <a:blip r:embed="rId3">
            <a:alphaModFix/>
          </a:blip>
          <a:stretch>
            <a:fillRect/>
          </a:stretch>
        </p:blipFill>
        <p:spPr>
          <a:xfrm>
            <a:off x="152400" y="152400"/>
            <a:ext cx="15434424" cy="10302173"/>
          </a:xfrm>
          <a:prstGeom prst="rect">
            <a:avLst/>
          </a:prstGeom>
          <a:noFill/>
          <a:ln>
            <a:noFill/>
          </a:ln>
        </p:spPr>
      </p:pic>
      <p:pic>
        <p:nvPicPr>
          <p:cNvPr id="193" name="Google Shape;193;p27"/>
          <p:cNvPicPr preferRelativeResize="0"/>
          <p:nvPr/>
        </p:nvPicPr>
        <p:blipFill>
          <a:blip r:embed="rId4">
            <a:alphaModFix/>
          </a:blip>
          <a:stretch>
            <a:fillRect/>
          </a:stretch>
        </p:blipFill>
        <p:spPr>
          <a:xfrm>
            <a:off x="15769199" y="1919800"/>
            <a:ext cx="8492375" cy="56684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8"/>
          <p:cNvPicPr preferRelativeResize="0"/>
          <p:nvPr/>
        </p:nvPicPr>
        <p:blipFill>
          <a:blip r:embed="rId3">
            <a:alphaModFix/>
          </a:blip>
          <a:stretch>
            <a:fillRect/>
          </a:stretch>
        </p:blipFill>
        <p:spPr>
          <a:xfrm>
            <a:off x="13870548" y="152400"/>
            <a:ext cx="10069076" cy="10069076"/>
          </a:xfrm>
          <a:prstGeom prst="rect">
            <a:avLst/>
          </a:prstGeom>
          <a:noFill/>
          <a:ln>
            <a:noFill/>
          </a:ln>
        </p:spPr>
      </p:pic>
      <p:pic>
        <p:nvPicPr>
          <p:cNvPr id="199" name="Google Shape;199;p28"/>
          <p:cNvPicPr preferRelativeResize="0"/>
          <p:nvPr/>
        </p:nvPicPr>
        <p:blipFill>
          <a:blip r:embed="rId4">
            <a:alphaModFix/>
          </a:blip>
          <a:stretch>
            <a:fillRect/>
          </a:stretch>
        </p:blipFill>
        <p:spPr>
          <a:xfrm>
            <a:off x="152400" y="7425850"/>
            <a:ext cx="6137748" cy="6137748"/>
          </a:xfrm>
          <a:prstGeom prst="rect">
            <a:avLst/>
          </a:prstGeom>
          <a:noFill/>
          <a:ln>
            <a:noFill/>
          </a:ln>
        </p:spPr>
      </p:pic>
      <p:sp>
        <p:nvSpPr>
          <p:cNvPr id="200" name="Google Shape;200;p28"/>
          <p:cNvSpPr txBox="1"/>
          <p:nvPr/>
        </p:nvSpPr>
        <p:spPr>
          <a:xfrm>
            <a:off x="6493975" y="7862675"/>
            <a:ext cx="7224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Enjoy breakfast afterwards with the parkrun crew</a:t>
            </a:r>
            <a:endParaRPr sz="4900">
              <a:latin typeface="Montserrat SemiBold"/>
              <a:ea typeface="Montserrat SemiBold"/>
              <a:cs typeface="Montserrat SemiBold"/>
              <a:sym typeface="Montserrat SemiBold"/>
            </a:endParaRPr>
          </a:p>
        </p:txBody>
      </p:sp>
      <p:pic>
        <p:nvPicPr>
          <p:cNvPr id="201" name="Google Shape;201;p28"/>
          <p:cNvPicPr preferRelativeResize="0"/>
          <p:nvPr/>
        </p:nvPicPr>
        <p:blipFill>
          <a:blip r:embed="rId5">
            <a:alphaModFix/>
          </a:blip>
          <a:stretch>
            <a:fillRect/>
          </a:stretch>
        </p:blipFill>
        <p:spPr>
          <a:xfrm>
            <a:off x="152400" y="76200"/>
            <a:ext cx="10280358" cy="7710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9"/>
          <p:cNvSpPr txBox="1"/>
          <p:nvPr/>
        </p:nvSpPr>
        <p:spPr>
          <a:xfrm>
            <a:off x="1726575" y="1635700"/>
            <a:ext cx="18719700" cy="1064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How can parkrun help students and staff?</a:t>
            </a:r>
            <a:endParaRPr b="1" sz="5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58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Physical activity is fantastic for managing stress, improving sleep and mental health through the release of endorphins</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Can assist with thinking clearly, improves memory and focus in class and on assessment tasks</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Helps you feel energetic and keep a positive outlook</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More opportunities for socialising!</a:t>
            </a:r>
            <a:endParaRPr sz="4900">
              <a:solidFill>
                <a:schemeClr val="lt1"/>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4900">
              <a:solidFill>
                <a:schemeClr val="lt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txBox="1"/>
          <p:nvPr/>
        </p:nvSpPr>
        <p:spPr>
          <a:xfrm>
            <a:off x="1393375" y="1272200"/>
            <a:ext cx="158118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Erin: feeling at home</a:t>
            </a:r>
            <a:endParaRPr b="1" sz="5800">
              <a:solidFill>
                <a:schemeClr val="lt1"/>
              </a:solidFill>
              <a:latin typeface="Montserrat"/>
              <a:ea typeface="Montserrat"/>
              <a:cs typeface="Montserrat"/>
              <a:sym typeface="Montserrat"/>
            </a:endParaRPr>
          </a:p>
        </p:txBody>
      </p:sp>
      <p:pic>
        <p:nvPicPr>
          <p:cNvPr descr="In this short video, Erin explains why physical activity is so important for mental health and wellbeing, and how there’s nothing better than feeling like yourself and feeling ‘at home’." id="212" name="Google Shape;212;p30" title="Feeling at home">
            <a:hlinkClick r:id="rId3"/>
          </p:cNvPr>
          <p:cNvPicPr preferRelativeResize="0"/>
          <p:nvPr/>
        </p:nvPicPr>
        <p:blipFill>
          <a:blip r:embed="rId4">
            <a:alphaModFix/>
          </a:blip>
          <a:stretch>
            <a:fillRect/>
          </a:stretch>
        </p:blipFill>
        <p:spPr>
          <a:xfrm>
            <a:off x="3051625" y="3048425"/>
            <a:ext cx="12090275" cy="906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nvSpPr>
        <p:spPr>
          <a:xfrm>
            <a:off x="3712141" y="6191250"/>
            <a:ext cx="169596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Why go </a:t>
            </a:r>
            <a:r>
              <a:rPr b="1" lang="en-US" sz="8000">
                <a:solidFill>
                  <a:srgbClr val="FFFFFF"/>
                </a:solidFill>
                <a:latin typeface="Montserrat"/>
                <a:ea typeface="Montserrat"/>
                <a:cs typeface="Montserrat"/>
                <a:sym typeface="Montserrat"/>
              </a:rPr>
              <a:t>to </a:t>
            </a:r>
            <a:r>
              <a:rPr b="1" i="0" lang="en-US" sz="8000" u="none" cap="none" strike="noStrike">
                <a:solidFill>
                  <a:srgbClr val="FFFFFF"/>
                </a:solidFill>
                <a:latin typeface="Montserrat"/>
                <a:ea typeface="Montserrat"/>
                <a:cs typeface="Montserrat"/>
                <a:sym typeface="Montserrat"/>
              </a:rPr>
              <a:t>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2"/>
          <p:cNvPicPr preferRelativeResize="0"/>
          <p:nvPr/>
        </p:nvPicPr>
        <p:blipFill>
          <a:blip r:embed="rId3">
            <a:alphaModFix/>
          </a:blip>
          <a:stretch>
            <a:fillRect/>
          </a:stretch>
        </p:blipFill>
        <p:spPr>
          <a:xfrm>
            <a:off x="12170197" y="189288"/>
            <a:ext cx="11142003" cy="7432650"/>
          </a:xfrm>
          <a:prstGeom prst="rect">
            <a:avLst/>
          </a:prstGeom>
          <a:noFill/>
          <a:ln>
            <a:noFill/>
          </a:ln>
        </p:spPr>
      </p:pic>
      <p:pic>
        <p:nvPicPr>
          <p:cNvPr id="223" name="Google Shape;223;p32"/>
          <p:cNvPicPr preferRelativeResize="0"/>
          <p:nvPr/>
        </p:nvPicPr>
        <p:blipFill>
          <a:blip r:embed="rId4">
            <a:alphaModFix/>
          </a:blip>
          <a:stretch>
            <a:fillRect/>
          </a:stretch>
        </p:blipFill>
        <p:spPr>
          <a:xfrm>
            <a:off x="152400" y="152400"/>
            <a:ext cx="7081277" cy="10595688"/>
          </a:xfrm>
          <a:prstGeom prst="rect">
            <a:avLst/>
          </a:prstGeom>
          <a:noFill/>
          <a:ln>
            <a:noFill/>
          </a:ln>
        </p:spPr>
      </p:pic>
      <p:pic>
        <p:nvPicPr>
          <p:cNvPr id="224" name="Google Shape;224;p32"/>
          <p:cNvPicPr preferRelativeResize="0"/>
          <p:nvPr/>
        </p:nvPicPr>
        <p:blipFill>
          <a:blip r:embed="rId5">
            <a:alphaModFix/>
          </a:blip>
          <a:stretch>
            <a:fillRect/>
          </a:stretch>
        </p:blipFill>
        <p:spPr>
          <a:xfrm>
            <a:off x="7233675" y="7469225"/>
            <a:ext cx="8906900" cy="6246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txBox="1"/>
          <p:nvPr/>
        </p:nvSpPr>
        <p:spPr>
          <a:xfrm>
            <a:off x="2184076" y="1077479"/>
            <a:ext cx="17303700" cy="1191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Rewarding participation, not performance</a:t>
            </a:r>
            <a:endParaRPr b="1" i="0" sz="8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parkrun is not a race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go at your own pace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do 5km or build up slowly</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earn credits towards volunteer or run/walk milestone shirts (starting with a “10” shirt for juniors)</a:t>
            </a:r>
            <a:endParaRPr sz="49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sz="8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nvSpPr>
        <p:spPr>
          <a:xfrm>
            <a:off x="1304059" y="4823075"/>
            <a:ext cx="19562400" cy="4412400"/>
          </a:xfrm>
          <a:prstGeom prst="rect">
            <a:avLst/>
          </a:prstGeom>
          <a:noFill/>
          <a:ln>
            <a:noFill/>
          </a:ln>
        </p:spPr>
        <p:txBody>
          <a:bodyPr anchorCtr="0" anchor="ctr" bIns="50800" lIns="50800" spcFirstLastPara="1" rIns="50800" wrap="square" tIns="50800">
            <a:spAutoFit/>
          </a:bodyPr>
          <a:lstStyle/>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Save a copy of the entire presentation to your device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Edit using Google Slides, PowerPoint or Keynote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Don’t forget to “delete” “skip” or “hide” this instruction slide</a:t>
            </a:r>
            <a:endParaRPr b="1" sz="5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5000">
              <a:solidFill>
                <a:schemeClr val="lt1"/>
              </a:solidFill>
              <a:latin typeface="Montserrat"/>
              <a:ea typeface="Montserrat"/>
              <a:cs typeface="Montserrat"/>
              <a:sym typeface="Montserrat"/>
            </a:endParaRPr>
          </a:p>
        </p:txBody>
      </p:sp>
      <p:sp>
        <p:nvSpPr>
          <p:cNvPr id="122" name="Google Shape;122;p16"/>
          <p:cNvSpPr txBox="1"/>
          <p:nvPr/>
        </p:nvSpPr>
        <p:spPr>
          <a:xfrm>
            <a:off x="1304050" y="2580375"/>
            <a:ext cx="21057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to use this template presentation: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24541871536_565d382235.jpg" id="234" name="Google Shape;234;p34"/>
          <p:cNvPicPr preferRelativeResize="0"/>
          <p:nvPr/>
        </p:nvPicPr>
        <p:blipFill rotWithShape="1">
          <a:blip r:embed="rId3">
            <a:alphaModFix/>
          </a:blip>
          <a:srcRect b="0" l="0" r="0" t="0"/>
          <a:stretch/>
        </p:blipFill>
        <p:spPr>
          <a:xfrm>
            <a:off x="-222749" y="-3116489"/>
            <a:ext cx="24829498" cy="186221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nvSpPr>
        <p:spPr>
          <a:xfrm>
            <a:off x="1484250" y="1272200"/>
            <a:ext cx="13721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Meet Amy: Finding my people</a:t>
            </a:r>
            <a:endParaRPr b="1" sz="5800">
              <a:solidFill>
                <a:schemeClr val="lt1"/>
              </a:solidFill>
              <a:latin typeface="Montserrat"/>
              <a:ea typeface="Montserrat"/>
              <a:cs typeface="Montserrat"/>
              <a:sym typeface="Montserrat"/>
            </a:endParaRPr>
          </a:p>
        </p:txBody>
      </p:sp>
      <p:pic>
        <p:nvPicPr>
          <p:cNvPr descr="Amy was teased at school about the way she ran, so when she did go running she did so alone.&#10;&#10;Amy was incredibly nervous before her first parkrun, but she quickly made friends and discovered that, for her, volunteering at parkrun is better than running 🧡" id="240" name="Google Shape;240;p35" title="Finding my people">
            <a:hlinkClick r:id="rId3"/>
          </p:cNvPr>
          <p:cNvPicPr preferRelativeResize="0"/>
          <p:nvPr/>
        </p:nvPicPr>
        <p:blipFill>
          <a:blip r:embed="rId4">
            <a:alphaModFix/>
          </a:blip>
          <a:stretch>
            <a:fillRect/>
          </a:stretch>
        </p:blipFill>
        <p:spPr>
          <a:xfrm>
            <a:off x="2971550" y="2852500"/>
            <a:ext cx="11647225" cy="873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nvSpPr>
        <p:spPr>
          <a:xfrm>
            <a:off x="13131289" y="2298700"/>
            <a:ext cx="9006300" cy="872100"/>
          </a:xfrm>
          <a:prstGeom prst="rect">
            <a:avLst/>
          </a:prstGeom>
          <a:noFill/>
          <a:ln>
            <a:noFill/>
          </a:ln>
        </p:spPr>
        <p:txBody>
          <a:bodyPr anchorCtr="0" anchor="ctr" bIns="50800" lIns="50800" spcFirstLastPara="1" rIns="50800" wrap="square" tIns="50800">
            <a:spAutoFit/>
          </a:bodyPr>
          <a:lstStyle/>
          <a:p>
            <a:pPr indent="0" lvl="0" marL="0" marR="0" rtl="0" algn="ctr">
              <a:lnSpc>
                <a:spcPct val="196000"/>
              </a:lnSpc>
              <a:spcBef>
                <a:spcPts val="0"/>
              </a:spcBef>
              <a:spcAft>
                <a:spcPts val="0"/>
              </a:spcAft>
              <a:buClr>
                <a:srgbClr val="FFB200"/>
              </a:buClr>
              <a:buSzPts val="5000"/>
              <a:buFont typeface="Montserrat Medium"/>
              <a:buNone/>
            </a:pPr>
            <a:r>
              <a:rPr b="0" i="0" lang="en-US" sz="5000" u="none" cap="none" strike="noStrike">
                <a:solidFill>
                  <a:srgbClr val="FFB200"/>
                </a:solidFill>
                <a:latin typeface="Montserrat Medium"/>
                <a:ea typeface="Montserrat Medium"/>
                <a:cs typeface="Montserrat Medium"/>
                <a:sym typeface="Montserrat Medium"/>
              </a:rPr>
              <a:t>parkrun Australia’s growth </a:t>
            </a:r>
            <a:endParaRPr b="0" i="0" sz="5000" u="none" cap="none" strike="noStrike">
              <a:solidFill>
                <a:srgbClr val="000000"/>
              </a:solidFill>
              <a:latin typeface="Times"/>
              <a:ea typeface="Times"/>
              <a:cs typeface="Times"/>
              <a:sym typeface="Times"/>
            </a:endParaRPr>
          </a:p>
        </p:txBody>
      </p:sp>
      <p:sp>
        <p:nvSpPr>
          <p:cNvPr id="246" name="Google Shape;246;p36"/>
          <p:cNvSpPr txBox="1"/>
          <p:nvPr/>
        </p:nvSpPr>
        <p:spPr>
          <a:xfrm>
            <a:off x="12640935" y="3922235"/>
            <a:ext cx="9987000" cy="8784000"/>
          </a:xfrm>
          <a:prstGeom prst="rect">
            <a:avLst/>
          </a:prstGeom>
          <a:noFill/>
          <a:ln>
            <a:noFill/>
          </a:ln>
        </p:spPr>
        <p:txBody>
          <a:bodyPr anchorCtr="0" anchor="ctr" bIns="50800" lIns="50800" spcFirstLastPara="1" rIns="50800" wrap="square" tIns="50800">
            <a:spAutoFit/>
          </a:bodyPr>
          <a:lstStyle/>
          <a:p>
            <a:pPr indent="-457200" lvl="0" marL="457200" marR="0" rtl="0" algn="l">
              <a:lnSpc>
                <a:spcPct val="100000"/>
              </a:lnSpc>
              <a:spcBef>
                <a:spcPts val="0"/>
              </a:spcBef>
              <a:spcAft>
                <a:spcPts val="0"/>
              </a:spcAft>
              <a:buClr>
                <a:srgbClr val="FFFFFF"/>
              </a:buClr>
              <a:buSzPts val="4600"/>
              <a:buFont typeface="Montserrat Medium"/>
              <a:buNone/>
            </a:pPr>
            <a:r>
              <a:rPr b="0" i="0" lang="en-US" sz="4600" u="none" cap="none" strike="noStrike">
                <a:solidFill>
                  <a:srgbClr val="FFFFFF"/>
                </a:solidFill>
                <a:latin typeface="Montserrat Medium"/>
                <a:ea typeface="Montserrat Medium"/>
                <a:cs typeface="Montserrat Medium"/>
                <a:sym typeface="Montserrat Medium"/>
              </a:rPr>
              <a:t>	</a:t>
            </a:r>
            <a:r>
              <a:rPr b="0" i="0" lang="en-US" sz="4600" u="none" cap="none" strike="noStrike">
                <a:solidFill>
                  <a:srgbClr val="FFFFFF"/>
                </a:solidFill>
                <a:latin typeface="Montserrat"/>
                <a:ea typeface="Montserrat"/>
                <a:cs typeface="Montserrat"/>
                <a:sym typeface="Montserrat"/>
              </a:rPr>
              <a:t>•	</a:t>
            </a:r>
            <a:r>
              <a:rPr lang="en-US" sz="4600">
                <a:solidFill>
                  <a:srgbClr val="FFFFFF"/>
                </a:solidFill>
                <a:latin typeface="Montserrat"/>
                <a:ea typeface="Montserrat"/>
                <a:cs typeface="Montserrat"/>
                <a:sym typeface="Montserrat"/>
              </a:rPr>
              <a:t>More than 460</a:t>
            </a:r>
            <a:r>
              <a:rPr b="0" i="0" lang="en-US" sz="4600" u="none" cap="none" strike="noStrike">
                <a:solidFill>
                  <a:srgbClr val="FFFFFF"/>
                </a:solidFill>
                <a:latin typeface="Montserrat"/>
                <a:ea typeface="Montserrat"/>
                <a:cs typeface="Montserrat"/>
                <a:sym typeface="Montserrat"/>
              </a:rPr>
              <a:t> events every Saturday morning</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Medium"/>
              <a:buNone/>
            </a:pPr>
            <a:r>
              <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850,000</a:t>
            </a:r>
            <a:r>
              <a:rPr b="0" i="0" lang="en-US" sz="4600" u="none" cap="none" strike="noStrike">
                <a:solidFill>
                  <a:srgbClr val="FFFFFF"/>
                </a:solidFill>
                <a:latin typeface="Montserrat"/>
                <a:ea typeface="Montserrat"/>
                <a:cs typeface="Montserrat"/>
                <a:sym typeface="Montserrat"/>
              </a:rPr>
              <a:t> individuals </a:t>
            </a:r>
            <a:r>
              <a:rPr lang="en-US" sz="4600">
                <a:solidFill>
                  <a:srgbClr val="FFFFFF"/>
                </a:solidFill>
                <a:latin typeface="Montserrat"/>
                <a:ea typeface="Montserrat"/>
                <a:cs typeface="Montserrat"/>
                <a:sym typeface="Montserrat"/>
              </a:rPr>
              <a:t>walking and running</a:t>
            </a:r>
            <a:r>
              <a:rPr b="0" i="0" lang="en-US" sz="4600" u="none" cap="none" strike="noStrike">
                <a:solidFill>
                  <a:srgbClr val="FFFFFF"/>
                </a:solidFill>
                <a:latin typeface="Montserrat"/>
                <a:ea typeface="Montserrat"/>
                <a:cs typeface="Montserrat"/>
                <a:sym typeface="Montserrat"/>
              </a:rPr>
              <a:t> including 1</a:t>
            </a:r>
            <a:r>
              <a:rPr lang="en-US" sz="4600">
                <a:solidFill>
                  <a:srgbClr val="FFFFFF"/>
                </a:solidFill>
                <a:latin typeface="Montserrat"/>
                <a:ea typeface="Montserrat"/>
                <a:cs typeface="Montserrat"/>
                <a:sym typeface="Montserrat"/>
              </a:rPr>
              <a:t>40,000</a:t>
            </a:r>
            <a:r>
              <a:rPr b="0" i="0" lang="en-US" sz="4600" u="none" cap="none" strike="noStrike">
                <a:solidFill>
                  <a:srgbClr val="FFFFFF"/>
                </a:solidFill>
                <a:latin typeface="Montserrat"/>
                <a:ea typeface="Montserrat"/>
                <a:cs typeface="Montserrat"/>
                <a:sym typeface="Montserrat"/>
              </a:rPr>
              <a:t> people volunteer</a:t>
            </a:r>
            <a:r>
              <a:rPr lang="en-US" sz="4600">
                <a:solidFill>
                  <a:srgbClr val="FFFFFF"/>
                </a:solidFill>
                <a:latin typeface="Montserrat"/>
                <a:ea typeface="Montserrat"/>
                <a:cs typeface="Montserrat"/>
                <a:sym typeface="Montserrat"/>
              </a:rPr>
              <a:t>ing</a:t>
            </a:r>
            <a:r>
              <a:rPr b="0" i="0" lang="en-US" sz="4600" u="none" cap="none" strike="noStrike">
                <a:solidFill>
                  <a:srgbClr val="FFFFFF"/>
                </a:solidFill>
                <a:latin typeface="Montserrat"/>
                <a:ea typeface="Montserrat"/>
                <a:cs typeface="Montserrat"/>
                <a:sym typeface="Montserrat"/>
              </a:rPr>
              <a:t> </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5</a:t>
            </a:r>
            <a:r>
              <a:rPr lang="en-US" sz="4600">
                <a:solidFill>
                  <a:srgbClr val="FFFFFF"/>
                </a:solidFill>
                <a:latin typeface="Montserrat"/>
                <a:ea typeface="Montserrat"/>
                <a:cs typeface="Montserrat"/>
                <a:sym typeface="Montserrat"/>
              </a:rPr>
              <a:t>5</a:t>
            </a:r>
            <a:r>
              <a:rPr b="0" i="0" lang="en-US" sz="4600" u="none" cap="none" strike="noStrike">
                <a:solidFill>
                  <a:srgbClr val="FFFFFF"/>
                </a:solidFill>
                <a:latin typeface="Montserrat"/>
                <a:ea typeface="Montserrat"/>
                <a:cs typeface="Montserrat"/>
                <a:sym typeface="Montserrat"/>
              </a:rPr>
              <a:t>,000+ walkers</a:t>
            </a:r>
            <a:r>
              <a:rPr lang="en-US" sz="4600">
                <a:solidFill>
                  <a:srgbClr val="FFFFFF"/>
                </a:solidFill>
                <a:latin typeface="Montserrat"/>
                <a:ea typeface="Montserrat"/>
                <a:cs typeface="Montserrat"/>
                <a:sym typeface="Montserrat"/>
              </a:rPr>
              <a:t> and </a:t>
            </a:r>
            <a:r>
              <a:rPr b="0" i="0" lang="en-US" sz="4600" u="none" cap="none" strike="noStrike">
                <a:solidFill>
                  <a:srgbClr val="FFFFFF"/>
                </a:solidFill>
                <a:latin typeface="Montserrat"/>
                <a:ea typeface="Montserrat"/>
                <a:cs typeface="Montserrat"/>
                <a:sym typeface="Montserrat"/>
              </a:rPr>
              <a:t>runners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5,000 </a:t>
            </a:r>
            <a:r>
              <a:rPr b="0" i="0" lang="en-US" sz="4600" u="none" cap="none" strike="noStrike">
                <a:solidFill>
                  <a:srgbClr val="FFFFFF"/>
                </a:solidFill>
                <a:latin typeface="Montserrat"/>
                <a:ea typeface="Montserrat"/>
                <a:cs typeface="Montserrat"/>
                <a:sym typeface="Montserrat"/>
              </a:rPr>
              <a:t>volunteers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Medium"/>
                <a:ea typeface="Montserrat Medium"/>
                <a:cs typeface="Montserrat Medium"/>
                <a:sym typeface="Montserrat Medium"/>
              </a:rPr>
            </a:b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47" name="Google Shape;247;p36"/>
          <p:cNvPicPr preferRelativeResize="0"/>
          <p:nvPr/>
        </p:nvPicPr>
        <p:blipFill>
          <a:blip r:embed="rId3">
            <a:alphaModFix/>
          </a:blip>
          <a:stretch>
            <a:fillRect/>
          </a:stretch>
        </p:blipFill>
        <p:spPr>
          <a:xfrm>
            <a:off x="-3112886" y="0"/>
            <a:ext cx="15906237" cy="13716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nvSpPr>
        <p:spPr>
          <a:xfrm>
            <a:off x="11633375" y="-211803"/>
            <a:ext cx="10789800" cy="29332200"/>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200000"/>
              </a:lnSpc>
              <a:spcBef>
                <a:spcPts val="0"/>
              </a:spcBef>
              <a:spcAft>
                <a:spcPts val="0"/>
              </a:spcAft>
              <a:buClr>
                <a:srgbClr val="00D5BC"/>
              </a:buClr>
              <a:buSzPts val="4700"/>
              <a:buFont typeface="Montserrat"/>
              <a:buNone/>
            </a:pPr>
            <a:r>
              <a:rPr b="1" i="0" lang="en-US" sz="4700" u="none" cap="none" strike="noStrike">
                <a:solidFill>
                  <a:srgbClr val="00D5BC"/>
                </a:solidFill>
                <a:latin typeface="Montserrat"/>
                <a:ea typeface="Montserrat"/>
                <a:cs typeface="Montserrat"/>
                <a:sym typeface="Montserrat"/>
              </a:rPr>
              <a:t>A global phenomenon</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0" marR="0" rtl="0" algn="l">
              <a:lnSpc>
                <a:spcPct val="210638"/>
              </a:lnSpc>
              <a:spcBef>
                <a:spcPts val="0"/>
              </a:spcBef>
              <a:spcAft>
                <a:spcPts val="0"/>
              </a:spcAft>
              <a:buClr>
                <a:srgbClr val="000000"/>
              </a:buClr>
              <a:buSzPts val="4700"/>
              <a:buFont typeface="Arial"/>
              <a:buNone/>
            </a:pPr>
            <a:r>
              <a:rPr b="0" i="0" lang="en-US" sz="4700" u="none" cap="none" strike="noStrike">
                <a:solidFill>
                  <a:schemeClr val="lt1"/>
                </a:solidFill>
                <a:latin typeface="Montserrat"/>
                <a:ea typeface="Montserrat"/>
                <a:cs typeface="Montserrat"/>
                <a:sym typeface="Montserrat"/>
              </a:rPr>
              <a:t>•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 countries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00 weekly events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260,000+ weekly participants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chemeClr val="lt1"/>
                </a:solidFill>
                <a:latin typeface="Montserrat"/>
                <a:ea typeface="Montserrat"/>
                <a:cs typeface="Montserrat"/>
                <a:sym typeface="Montserrat"/>
              </a:rPr>
              <a:t>   •	</a:t>
            </a:r>
            <a:r>
              <a:rPr lang="en-US" sz="4700">
                <a:solidFill>
                  <a:schemeClr val="lt1"/>
                </a:solidFill>
                <a:latin typeface="Montserrat"/>
                <a:ea typeface="Montserrat"/>
                <a:cs typeface="Montserrat"/>
                <a:sym typeface="Montserrat"/>
              </a:rPr>
              <a:t>5</a:t>
            </a:r>
            <a:r>
              <a:rPr b="0" i="0" lang="en-US" sz="4700" u="none" cap="none" strike="noStrike">
                <a:solidFill>
                  <a:schemeClr val="lt1"/>
                </a:solidFill>
                <a:latin typeface="Montserrat"/>
                <a:ea typeface="Montserrat"/>
                <a:cs typeface="Montserrat"/>
                <a:sym typeface="Montserrat"/>
              </a:rPr>
              <a:t> million+ have taken part worldwide</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	350,000 weekly participants</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5 million+ taking part worldide</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Will double in size by 2023</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53" name="Google Shape;253;p37"/>
          <p:cNvPicPr preferRelativeResize="0"/>
          <p:nvPr/>
        </p:nvPicPr>
        <p:blipFill>
          <a:blip r:embed="rId3">
            <a:alphaModFix/>
          </a:blip>
          <a:stretch>
            <a:fillRect/>
          </a:stretch>
        </p:blipFill>
        <p:spPr>
          <a:xfrm>
            <a:off x="152400" y="152400"/>
            <a:ext cx="10789799" cy="1356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nvSpPr>
        <p:spPr>
          <a:xfrm>
            <a:off x="3712141" y="5575300"/>
            <a:ext cx="16959718" cy="2565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are the other benefits of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nvSpPr>
        <p:spPr>
          <a:xfrm>
            <a:off x="1223075" y="1281325"/>
            <a:ext cx="20996400" cy="1208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47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can help with forming regular habits of physical activity including increased movement during the week</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pressure environment - it’s not a race and you will not finish last - that’s the tailwalker’s job!</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ongoing commitment - join in on Saturdays when you would like to</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You can bring along your dog, kids, grandparents, neighbours, friends - everyone is welcome at parkrun</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Did we mention it’s free?</a:t>
            </a:r>
            <a:endParaRPr sz="49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nvSpPr>
        <p:spPr>
          <a:xfrm>
            <a:off x="878425" y="575525"/>
            <a:ext cx="20294700" cy="1279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How else parkrun can benefit students and staff…</a:t>
            </a:r>
            <a:endParaRPr b="1" sz="6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is inclusive and accessible</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specialist equipment or clothing required</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Ease into physical activity at your own pace</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Providing a safe and welcoming atmosphere</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Offers a variety of ways to be active (walk, jog, run, volunteer &amp; spectate)</a:t>
            </a:r>
            <a:endParaRPr sz="4900">
              <a:solidFill>
                <a:schemeClr val="lt1"/>
              </a:solidFill>
              <a:latin typeface="Montserrat"/>
              <a:ea typeface="Montserrat"/>
              <a:cs typeface="Montserrat"/>
              <a:sym typeface="Montserrat"/>
            </a:endParaRPr>
          </a:p>
          <a:p>
            <a:pPr indent="0" lvl="0" marL="457200" rtl="0" algn="l">
              <a:lnSpc>
                <a:spcPct val="150000"/>
              </a:lnSpc>
              <a:spcBef>
                <a:spcPts val="0"/>
              </a:spcBef>
              <a:spcAft>
                <a:spcPts val="0"/>
              </a:spcAft>
              <a:buNone/>
            </a:pPr>
            <a:br>
              <a:rPr lang="en-US" sz="4900">
                <a:solidFill>
                  <a:schemeClr val="lt1"/>
                </a:solidFill>
                <a:latin typeface="Montserrat"/>
                <a:ea typeface="Montserrat"/>
                <a:cs typeface="Montserrat"/>
                <a:sym typeface="Montserrat"/>
              </a:rPr>
            </a:b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5100">
              <a:solidFill>
                <a:schemeClr val="lt1"/>
              </a:solidFill>
              <a:latin typeface="Montserrat"/>
              <a:ea typeface="Montserrat"/>
              <a:cs typeface="Montserrat"/>
              <a:sym typeface="Montserrat"/>
            </a:endParaRPr>
          </a:p>
        </p:txBody>
      </p:sp>
      <p:sp>
        <p:nvSpPr>
          <p:cNvPr id="269" name="Google Shape;269;p40"/>
          <p:cNvSpPr txBox="1"/>
          <p:nvPr/>
        </p:nvSpPr>
        <p:spPr>
          <a:xfrm>
            <a:off x="19264875" y="1393375"/>
            <a:ext cx="517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1"/>
          <p:cNvSpPr txBox="1"/>
          <p:nvPr/>
        </p:nvSpPr>
        <p:spPr>
          <a:xfrm>
            <a:off x="1077475" y="1077475"/>
            <a:ext cx="18753900" cy="983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0">
                <a:solidFill>
                  <a:schemeClr val="lt1"/>
                </a:solidFill>
                <a:latin typeface="Montserrat Medium"/>
                <a:ea typeface="Montserrat Medium"/>
                <a:cs typeface="Montserrat Medium"/>
                <a:sym typeface="Montserrat Medium"/>
              </a:rPr>
              <a:t>(continued)</a:t>
            </a:r>
            <a:endParaRPr sz="60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6000">
              <a:solidFill>
                <a:schemeClr val="lt1"/>
              </a:solidFill>
              <a:latin typeface="Montserrat Medium"/>
              <a:ea typeface="Montserrat Medium"/>
              <a:cs typeface="Montserrat Medium"/>
              <a:sym typeface="Montserrat Medium"/>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Supportive volunteer team at each event to welcome you</a:t>
            </a:r>
            <a:endParaRPr sz="49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Interact with volunteers and other participants as little or as often as you like - no pressure</a:t>
            </a:r>
            <a:endParaRPr sz="4900">
              <a:solidFill>
                <a:schemeClr val="lt1"/>
              </a:solidFill>
              <a:latin typeface="Montserrat"/>
              <a:ea typeface="Montserrat"/>
              <a:cs typeface="Montserrat"/>
              <a:sym typeface="Montserrat"/>
            </a:endParaRPr>
          </a:p>
          <a:p>
            <a:pPr indent="-539750" lvl="0" marL="457200" rtl="0" algn="l">
              <a:lnSpc>
                <a:spcPct val="150000"/>
              </a:lnSpc>
              <a:spcBef>
                <a:spcPts val="100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If interested in volunteering there is opportunity to learn new skills and meet new people - and it’s fun!</a:t>
            </a:r>
            <a:endParaRPr sz="4900">
              <a:solidFill>
                <a:schemeClr val="lt1"/>
              </a:solidFill>
              <a:latin typeface="Montserrat"/>
              <a:ea typeface="Montserrat"/>
              <a:cs typeface="Montserrat"/>
              <a:sym typeface="Montserrat"/>
            </a:endParaRPr>
          </a:p>
          <a:p>
            <a:pPr indent="-539750" lvl="0" marL="457200" rtl="0" algn="l">
              <a:lnSpc>
                <a:spcPct val="150000"/>
              </a:lnSpc>
              <a:spcBef>
                <a:spcPts val="1000"/>
              </a:spcBef>
              <a:spcAft>
                <a:spcPts val="1000"/>
              </a:spcAft>
              <a:buClr>
                <a:schemeClr val="lt1"/>
              </a:buClr>
              <a:buSzPts val="4900"/>
              <a:buFont typeface="Montserrat"/>
              <a:buChar char="●"/>
            </a:pPr>
            <a:r>
              <a:rPr lang="en-US" sz="4900">
                <a:solidFill>
                  <a:schemeClr val="lt1"/>
                </a:solidFill>
                <a:latin typeface="Montserrat"/>
                <a:ea typeface="Montserrat"/>
                <a:cs typeface="Montserrat"/>
                <a:sym typeface="Montserrat"/>
              </a:rPr>
              <a:t>You do not have to try it on your own, we’d love you to bring someone with you!</a:t>
            </a:r>
            <a:endParaRPr sz="4900">
              <a:solidFill>
                <a:schemeClr val="lt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2"/>
          <p:cNvSpPr txBox="1"/>
          <p:nvPr/>
        </p:nvSpPr>
        <p:spPr>
          <a:xfrm>
            <a:off x="407575" y="4616698"/>
            <a:ext cx="21901800" cy="6890700"/>
          </a:xfrm>
          <a:prstGeom prst="rect">
            <a:avLst/>
          </a:prstGeom>
          <a:noFill/>
          <a:ln>
            <a:noFill/>
          </a:ln>
        </p:spPr>
        <p:txBody>
          <a:bodyPr anchorCtr="0" anchor="ctr" bIns="50800" lIns="50800" spcFirstLastPara="1" rIns="50800" wrap="square" tIns="50800">
            <a:spAutoFit/>
          </a:bodyPr>
          <a:lstStyle/>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91% of all respondents reported a sense of personal achievement</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89% reported improvements to their fitness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85% reported improvements to their physical health</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79% reported improvements to their happiness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69% reported improvements to their mental health</a:t>
            </a:r>
            <a:endParaRPr i="0" sz="4900" u="none" cap="none" strike="noStrike">
              <a:solidFill>
                <a:srgbClr val="000000"/>
              </a:solidFill>
              <a:latin typeface="Montserrat"/>
              <a:ea typeface="Montserrat"/>
              <a:cs typeface="Montserrat"/>
              <a:sym typeface="Montserrat"/>
            </a:endParaRPr>
          </a:p>
        </p:txBody>
      </p:sp>
      <p:sp>
        <p:nvSpPr>
          <p:cNvPr id="280" name="Google Shape;280;p42"/>
          <p:cNvSpPr txBox="1"/>
          <p:nvPr/>
        </p:nvSpPr>
        <p:spPr>
          <a:xfrm>
            <a:off x="-907173" y="548220"/>
            <a:ext cx="245313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2019 parkrun Health &amp; Wellbeing Survey</a:t>
            </a:r>
            <a:endParaRPr b="0" i="0" sz="1400" u="none" cap="none" strike="noStrike">
              <a:solidFill>
                <a:srgbClr val="000000"/>
              </a:solidFill>
              <a:latin typeface="Arial"/>
              <a:ea typeface="Arial"/>
              <a:cs typeface="Arial"/>
              <a:sym typeface="Arial"/>
            </a:endParaRPr>
          </a:p>
        </p:txBody>
      </p:sp>
      <p:sp>
        <p:nvSpPr>
          <p:cNvPr id="281" name="Google Shape;281;p42"/>
          <p:cNvSpPr txBox="1"/>
          <p:nvPr/>
        </p:nvSpPr>
        <p:spPr>
          <a:xfrm>
            <a:off x="-5192334" y="2371205"/>
            <a:ext cx="24531300" cy="102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Montserrat"/>
              <a:buNone/>
            </a:pPr>
            <a:r>
              <a:rPr b="1" i="0" lang="en-US" sz="6000" u="none" cap="none" strike="noStrike">
                <a:solidFill>
                  <a:srgbClr val="FFFFFF"/>
                </a:solidFill>
                <a:latin typeface="Montserrat"/>
                <a:ea typeface="Montserrat"/>
                <a:cs typeface="Montserrat"/>
                <a:sym typeface="Montserrat"/>
              </a:rPr>
              <a:t>After participating at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txBox="1"/>
          <p:nvPr/>
        </p:nvSpPr>
        <p:spPr>
          <a:xfrm>
            <a:off x="1485175" y="1572525"/>
            <a:ext cx="81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87" name="Google Shape;287;p43"/>
          <p:cNvSpPr txBox="1"/>
          <p:nvPr/>
        </p:nvSpPr>
        <p:spPr>
          <a:xfrm>
            <a:off x="1193950" y="1543425"/>
            <a:ext cx="611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88" name="Google Shape;288;p43"/>
          <p:cNvSpPr txBox="1"/>
          <p:nvPr/>
        </p:nvSpPr>
        <p:spPr>
          <a:xfrm>
            <a:off x="1252200" y="1426925"/>
            <a:ext cx="19452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Meet Alicia: A safe space</a:t>
            </a:r>
            <a:endParaRPr b="1" sz="6000">
              <a:solidFill>
                <a:schemeClr val="lt1"/>
              </a:solidFill>
              <a:latin typeface="Montserrat"/>
              <a:ea typeface="Montserrat"/>
              <a:cs typeface="Montserrat"/>
              <a:sym typeface="Montserrat"/>
            </a:endParaRPr>
          </a:p>
        </p:txBody>
      </p:sp>
      <p:pic>
        <p:nvPicPr>
          <p:cNvPr descr="Alicia was diagnosed with clinical depression in her mid-twenties. In this short video, Alicia explains how parkrun is one of the most important tools in her toolbox when it comes to managing her mental health." id="289" name="Google Shape;289;p43" title="A safe space">
            <a:hlinkClick r:id="rId3"/>
          </p:cNvPr>
          <p:cNvPicPr preferRelativeResize="0"/>
          <p:nvPr/>
        </p:nvPicPr>
        <p:blipFill>
          <a:blip r:embed="rId4">
            <a:alphaModFix/>
          </a:blip>
          <a:stretch>
            <a:fillRect/>
          </a:stretch>
        </p:blipFill>
        <p:spPr>
          <a:xfrm>
            <a:off x="3029675" y="3165000"/>
            <a:ext cx="12926000" cy="969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idx="3" type="body"/>
          </p:nvPr>
        </p:nvSpPr>
        <p:spPr>
          <a:xfrm>
            <a:off x="2775283" y="7117179"/>
            <a:ext cx="18833434" cy="1333501"/>
          </a:xfrm>
          <a:prstGeom prst="rect">
            <a:avLst/>
          </a:prstGeom>
          <a:noFill/>
          <a:ln>
            <a:noFill/>
          </a:ln>
        </p:spPr>
        <p:txBody>
          <a:bodyPr anchorCtr="0" anchor="t" bIns="50800" lIns="50800" spcFirstLastPara="1" rIns="50800" wrap="square" tIns="50800">
            <a:spAutoFit/>
          </a:bodyPr>
          <a:lstStyle/>
          <a:p>
            <a:pPr indent="0" lvl="0" marL="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Title and name of presenter</a:t>
            </a:r>
            <a:endParaRPr/>
          </a:p>
        </p:txBody>
      </p:sp>
      <p:sp>
        <p:nvSpPr>
          <p:cNvPr id="128" name="Google Shape;128;p17"/>
          <p:cNvSpPr txBox="1"/>
          <p:nvPr/>
        </p:nvSpPr>
        <p:spPr>
          <a:xfrm>
            <a:off x="2775283" y="8615779"/>
            <a:ext cx="18833434" cy="571501"/>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1" i="0" lang="en-US" sz="3000" u="none" cap="none" strike="noStrike">
                <a:solidFill>
                  <a:srgbClr val="FFFFFF"/>
                </a:solidFill>
                <a:latin typeface="Montserrat"/>
                <a:ea typeface="Montserrat"/>
                <a:cs typeface="Montserrat"/>
                <a:sym typeface="Montserrat"/>
              </a:rPr>
              <a:t>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4"/>
          <p:cNvSpPr txBox="1"/>
          <p:nvPr/>
        </p:nvSpPr>
        <p:spPr>
          <a:xfrm>
            <a:off x="1106625" y="2679150"/>
            <a:ext cx="20763300" cy="962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How can I join in the fun?</a:t>
            </a:r>
            <a:endParaRPr b="1"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Visit </a:t>
            </a:r>
            <a:r>
              <a:rPr b="1" lang="en-US" sz="4700" u="sng">
                <a:solidFill>
                  <a:schemeClr val="lt1"/>
                </a:solidFill>
                <a:latin typeface="Montserrat"/>
                <a:ea typeface="Montserrat"/>
                <a:cs typeface="Montserrat"/>
                <a:sym typeface="Montserrat"/>
                <a:hlinkClick r:id="rId3">
                  <a:extLst>
                    <a:ext uri="{A12FA001-AC4F-418D-AE19-62706E023703}">
                      <ahyp:hlinkClr val="tx"/>
                    </a:ext>
                  </a:extLst>
                </a:hlinkClick>
              </a:rPr>
              <a:t>www.parkrun.com.au</a:t>
            </a:r>
            <a:r>
              <a:rPr b="1" lang="en-US" sz="4700">
                <a:solidFill>
                  <a:schemeClr val="lt1"/>
                </a:solidFill>
                <a:latin typeface="Montserrat"/>
                <a:ea typeface="Montserrat"/>
                <a:cs typeface="Montserrat"/>
                <a:sym typeface="Montserrat"/>
              </a:rPr>
              <a:t> to find your nearest event and register for a free barcode - you only need to do this once</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Follow a parkrun event’s social media pages</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Arrive a few minutes early for the First Timers Welcome</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Enjoy the morning!</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5"/>
          <p:cNvSpPr/>
          <p:nvPr/>
        </p:nvSpPr>
        <p:spPr>
          <a:xfrm>
            <a:off x="26601142" y="12059973"/>
            <a:ext cx="3146742" cy="455922"/>
          </a:xfrm>
          <a:custGeom>
            <a:rect b="b" l="l" r="r" t="t"/>
            <a:pathLst>
              <a:path extrusionOk="0" h="21600" w="21600">
                <a:moveTo>
                  <a:pt x="0" y="15510"/>
                </a:moveTo>
                <a:lnTo>
                  <a:pt x="4702" y="15510"/>
                </a:lnTo>
                <a:lnTo>
                  <a:pt x="14665" y="0"/>
                </a:lnTo>
                <a:lnTo>
                  <a:pt x="21600" y="21600"/>
                </a:lnTo>
              </a:path>
            </a:pathLst>
          </a:custGeom>
          <a:noFill/>
          <a:ln cap="flat" cmpd="sng" w="63500">
            <a:solidFill>
              <a:srgbClr val="FFB200"/>
            </a:solidFill>
            <a:prstDash val="solid"/>
            <a:miter lim="400000"/>
            <a:headEnd len="med" w="med" type="oval"/>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300" name="Google Shape;300;p45"/>
          <p:cNvSpPr txBox="1"/>
          <p:nvPr/>
        </p:nvSpPr>
        <p:spPr>
          <a:xfrm>
            <a:off x="6122652" y="10144831"/>
            <a:ext cx="12138600" cy="826200"/>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FFFFFF"/>
              </a:buClr>
              <a:buSzPts val="4700"/>
              <a:buFont typeface="Montserrat"/>
              <a:buNone/>
            </a:pPr>
            <a:r>
              <a:rPr b="1" i="0" lang="en-US" sz="4700" cap="none" strike="noStrike">
                <a:solidFill>
                  <a:schemeClr val="lt1"/>
                </a:solidFill>
                <a:latin typeface="Montserrat"/>
                <a:ea typeface="Montserrat"/>
                <a:cs typeface="Montserrat"/>
                <a:sym typeface="Montserrat"/>
              </a:rPr>
              <a:t>[your contact details</a:t>
            </a:r>
            <a:r>
              <a:rPr b="1" lang="en-US" sz="4700">
                <a:solidFill>
                  <a:schemeClr val="lt1"/>
                </a:solidFill>
                <a:latin typeface="Montserrat"/>
                <a:ea typeface="Montserrat"/>
                <a:cs typeface="Montserrat"/>
                <a:sym typeface="Montserrat"/>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284466" y="6773195"/>
            <a:ext cx="98150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In the beginning…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arkrun pioneers.jpg" id="138" name="Google Shape;138;p19"/>
          <p:cNvPicPr preferRelativeResize="0"/>
          <p:nvPr/>
        </p:nvPicPr>
        <p:blipFill rotWithShape="1">
          <a:blip r:embed="rId3">
            <a:alphaModFix/>
          </a:blip>
          <a:srcRect b="0" l="0" r="0" t="0"/>
          <a:stretch/>
        </p:blipFill>
        <p:spPr>
          <a:xfrm>
            <a:off x="-141671" y="-2718439"/>
            <a:ext cx="24667342" cy="174241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22599606265_bb8af9601b_k.jpg" id="143" name="Google Shape;143;p20"/>
          <p:cNvPicPr preferRelativeResize="0"/>
          <p:nvPr/>
        </p:nvPicPr>
        <p:blipFill rotWithShape="1">
          <a:blip r:embed="rId3">
            <a:alphaModFix/>
          </a:blip>
          <a:srcRect b="0" l="0" r="0" t="0"/>
          <a:stretch/>
        </p:blipFill>
        <p:spPr>
          <a:xfrm>
            <a:off x="-626698" y="-1934369"/>
            <a:ext cx="25107579" cy="16734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nvSpPr>
        <p:spPr>
          <a:xfrm>
            <a:off x="3842765" y="6191250"/>
            <a:ext cx="16698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does parkrun look like?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2"/>
          <p:cNvPicPr preferRelativeResize="0"/>
          <p:nvPr/>
        </p:nvPicPr>
        <p:blipFill>
          <a:blip r:embed="rId3">
            <a:alphaModFix/>
          </a:blip>
          <a:stretch>
            <a:fillRect/>
          </a:stretch>
        </p:blipFill>
        <p:spPr>
          <a:xfrm>
            <a:off x="2528138" y="0"/>
            <a:ext cx="19327724" cy="9692174"/>
          </a:xfrm>
          <a:prstGeom prst="rect">
            <a:avLst/>
          </a:prstGeom>
          <a:noFill/>
          <a:ln>
            <a:noFill/>
          </a:ln>
        </p:spPr>
      </p:pic>
      <p:pic>
        <p:nvPicPr>
          <p:cNvPr id="154" name="Google Shape;154;p22"/>
          <p:cNvPicPr preferRelativeResize="0"/>
          <p:nvPr/>
        </p:nvPicPr>
        <p:blipFill>
          <a:blip r:embed="rId4">
            <a:alphaModFix/>
          </a:blip>
          <a:stretch>
            <a:fillRect/>
          </a:stretch>
        </p:blipFill>
        <p:spPr>
          <a:xfrm>
            <a:off x="8098500" y="9692175"/>
            <a:ext cx="8187001" cy="3784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0" l="0" r="0" t="0"/>
          <a:stretch/>
        </p:blipFill>
        <p:spPr>
          <a:xfrm>
            <a:off x="5100" y="7758575"/>
            <a:ext cx="10070775" cy="6067401"/>
          </a:xfrm>
          <a:prstGeom prst="rect">
            <a:avLst/>
          </a:prstGeom>
          <a:noFill/>
          <a:ln>
            <a:noFill/>
          </a:ln>
        </p:spPr>
      </p:pic>
      <p:pic>
        <p:nvPicPr>
          <p:cNvPr id="160" name="Google Shape;160;p23"/>
          <p:cNvPicPr preferRelativeResize="0"/>
          <p:nvPr/>
        </p:nvPicPr>
        <p:blipFill>
          <a:blip r:embed="rId4">
            <a:alphaModFix/>
          </a:blip>
          <a:stretch>
            <a:fillRect/>
          </a:stretch>
        </p:blipFill>
        <p:spPr>
          <a:xfrm>
            <a:off x="14209625" y="276975"/>
            <a:ext cx="10070775" cy="7433000"/>
          </a:xfrm>
          <a:prstGeom prst="rect">
            <a:avLst/>
          </a:prstGeom>
          <a:noFill/>
          <a:ln>
            <a:noFill/>
          </a:ln>
        </p:spPr>
      </p:pic>
      <p:pic>
        <p:nvPicPr>
          <p:cNvPr id="161" name="Google Shape;161;p23"/>
          <p:cNvPicPr preferRelativeResize="0"/>
          <p:nvPr/>
        </p:nvPicPr>
        <p:blipFill>
          <a:blip r:embed="rId5">
            <a:alphaModFix/>
          </a:blip>
          <a:stretch>
            <a:fillRect/>
          </a:stretch>
        </p:blipFill>
        <p:spPr>
          <a:xfrm>
            <a:off x="10075875" y="7737800"/>
            <a:ext cx="6108950" cy="6108950"/>
          </a:xfrm>
          <a:prstGeom prst="rect">
            <a:avLst/>
          </a:prstGeom>
          <a:noFill/>
          <a:ln>
            <a:noFill/>
          </a:ln>
        </p:spPr>
      </p:pic>
      <p:pic>
        <p:nvPicPr>
          <p:cNvPr id="162" name="Google Shape;162;p23"/>
          <p:cNvPicPr preferRelativeResize="0"/>
          <p:nvPr/>
        </p:nvPicPr>
        <p:blipFill>
          <a:blip r:embed="rId6">
            <a:alphaModFix/>
          </a:blip>
          <a:stretch>
            <a:fillRect/>
          </a:stretch>
        </p:blipFill>
        <p:spPr>
          <a:xfrm>
            <a:off x="16184825" y="7758575"/>
            <a:ext cx="8245021" cy="6067400"/>
          </a:xfrm>
          <a:prstGeom prst="rect">
            <a:avLst/>
          </a:prstGeom>
          <a:noFill/>
          <a:ln>
            <a:noFill/>
          </a:ln>
        </p:spPr>
      </p:pic>
      <p:pic>
        <p:nvPicPr>
          <p:cNvPr id="163" name="Google Shape;163;p23"/>
          <p:cNvPicPr preferRelativeResize="0"/>
          <p:nvPr/>
        </p:nvPicPr>
        <p:blipFill>
          <a:blip r:embed="rId7">
            <a:alphaModFix/>
          </a:blip>
          <a:stretch>
            <a:fillRect/>
          </a:stretch>
        </p:blipFill>
        <p:spPr>
          <a:xfrm>
            <a:off x="8852800" y="162800"/>
            <a:ext cx="5343775" cy="7574999"/>
          </a:xfrm>
          <a:prstGeom prst="rect">
            <a:avLst/>
          </a:prstGeom>
          <a:noFill/>
          <a:ln>
            <a:noFill/>
          </a:ln>
        </p:spPr>
      </p:pic>
      <p:pic>
        <p:nvPicPr>
          <p:cNvPr id="164" name="Google Shape;164;p23"/>
          <p:cNvPicPr preferRelativeResize="0"/>
          <p:nvPr/>
        </p:nvPicPr>
        <p:blipFill>
          <a:blip r:embed="rId8">
            <a:alphaModFix/>
          </a:blip>
          <a:stretch>
            <a:fillRect/>
          </a:stretch>
        </p:blipFill>
        <p:spPr>
          <a:xfrm>
            <a:off x="5100" y="897457"/>
            <a:ext cx="8847698" cy="59056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