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13716000" cx="24384000"/>
  <p:notesSz cx="6858000" cy="9144000"/>
  <p:embeddedFontLst>
    <p:embeddedFont>
      <p:font typeface="Montserrat SemiBold"/>
      <p:regular r:id="rId37"/>
      <p:bold r:id="rId38"/>
      <p:italic r:id="rId39"/>
      <p:boldItalic r:id="rId40"/>
    </p:embeddedFont>
    <p:embeddedFont>
      <p:font typeface="Roboto"/>
      <p:regular r:id="rId41"/>
      <p:bold r:id="rId42"/>
      <p:italic r:id="rId43"/>
      <p:boldItalic r:id="rId44"/>
    </p:embeddedFont>
    <p:embeddedFont>
      <p:font typeface="Montserrat"/>
      <p:regular r:id="rId45"/>
      <p:bold r:id="rId46"/>
      <p:italic r:id="rId47"/>
      <p:boldItalic r:id="rId48"/>
    </p:embeddedFont>
    <p:embeddedFont>
      <p:font typeface="Montserrat Medium"/>
      <p:regular r:id="rId49"/>
      <p:bold r:id="rId50"/>
      <p:italic r:id="rId51"/>
      <p:boldItalic r:id="rId52"/>
    </p:embeddedFont>
    <p:embeddedFont>
      <p:font typeface="Montserrat Light"/>
      <p:regular r:id="rId53"/>
      <p:bold r:id="rId54"/>
      <p:italic r:id="rId55"/>
      <p:boldItalic r:id="rId56"/>
    </p:embeddedFont>
    <p:embeddedFont>
      <p:font typeface="Helvetica Neue"/>
      <p:regular r:id="rId57"/>
      <p:bold r:id="rId58"/>
      <p:italic r:id="rId59"/>
      <p:boldItalic r:id="rId60"/>
    </p:embeddedFont>
    <p:embeddedFont>
      <p:font typeface="Helvetica Neue Light"/>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SemiBold-boldItalic.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MontserratMedium-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font" Target="fonts/MontserratSemiBold-regular.fntdata"/><Relationship Id="rId36" Type="http://schemas.openxmlformats.org/officeDocument/2006/relationships/slide" Target="slides/slide32.xml"/><Relationship Id="rId39" Type="http://schemas.openxmlformats.org/officeDocument/2006/relationships/font" Target="fonts/MontserratSemiBold-italic.fntdata"/><Relationship Id="rId38" Type="http://schemas.openxmlformats.org/officeDocument/2006/relationships/font" Target="fonts/MontserratSemiBold-bold.fntdata"/><Relationship Id="rId62" Type="http://schemas.openxmlformats.org/officeDocument/2006/relationships/font" Target="fonts/HelveticaNeueLight-bold.fntdata"/><Relationship Id="rId61" Type="http://schemas.openxmlformats.org/officeDocument/2006/relationships/font" Target="fonts/HelveticaNeueLight-regular.fntdata"/><Relationship Id="rId20" Type="http://schemas.openxmlformats.org/officeDocument/2006/relationships/slide" Target="slides/slide16.xml"/><Relationship Id="rId64" Type="http://schemas.openxmlformats.org/officeDocument/2006/relationships/font" Target="fonts/HelveticaNeueLight-boldItalic.fntdata"/><Relationship Id="rId63" Type="http://schemas.openxmlformats.org/officeDocument/2006/relationships/font" Target="fonts/HelveticaNeueLight-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HelveticaNeue-bold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ontserratMedium-italic.fntdata"/><Relationship Id="rId50" Type="http://schemas.openxmlformats.org/officeDocument/2006/relationships/font" Target="fonts/MontserratMedium-bold.fntdata"/><Relationship Id="rId53" Type="http://schemas.openxmlformats.org/officeDocument/2006/relationships/font" Target="fonts/MontserratLight-regular.fntdata"/><Relationship Id="rId52" Type="http://schemas.openxmlformats.org/officeDocument/2006/relationships/font" Target="fonts/MontserratMedium-boldItalic.fntdata"/><Relationship Id="rId11" Type="http://schemas.openxmlformats.org/officeDocument/2006/relationships/slide" Target="slides/slide7.xml"/><Relationship Id="rId55" Type="http://schemas.openxmlformats.org/officeDocument/2006/relationships/font" Target="fonts/MontserratLight-italic.fntdata"/><Relationship Id="rId10" Type="http://schemas.openxmlformats.org/officeDocument/2006/relationships/slide" Target="slides/slide6.xml"/><Relationship Id="rId54" Type="http://schemas.openxmlformats.org/officeDocument/2006/relationships/font" Target="fonts/MontserratLight-bold.fntdata"/><Relationship Id="rId13" Type="http://schemas.openxmlformats.org/officeDocument/2006/relationships/slide" Target="slides/slide9.xml"/><Relationship Id="rId57" Type="http://schemas.openxmlformats.org/officeDocument/2006/relationships/font" Target="fonts/HelveticaNeue-regular.fntdata"/><Relationship Id="rId12" Type="http://schemas.openxmlformats.org/officeDocument/2006/relationships/slide" Target="slides/slide8.xml"/><Relationship Id="rId56" Type="http://schemas.openxmlformats.org/officeDocument/2006/relationships/font" Target="fonts/MontserratLight-boldItalic.fntdata"/><Relationship Id="rId15" Type="http://schemas.openxmlformats.org/officeDocument/2006/relationships/slide" Target="slides/slide11.xml"/><Relationship Id="rId59" Type="http://schemas.openxmlformats.org/officeDocument/2006/relationships/font" Target="fonts/HelveticaNeue-italic.fntdata"/><Relationship Id="rId14" Type="http://schemas.openxmlformats.org/officeDocument/2006/relationships/slide" Target="slides/slide10.xml"/><Relationship Id="rId58" Type="http://schemas.openxmlformats.org/officeDocument/2006/relationships/font" Target="fonts/HelveticaNeue-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123562859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1235628593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1235628593_0_5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 name="Google Shape;167;g21235628593_0_5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parkrun is coordinated each week by volunteers.</a:t>
            </a:r>
            <a:br>
              <a:rPr lang="en-US"/>
            </a:br>
            <a:r>
              <a:rPr lang="en-US"/>
              <a:t>People of all ages are invited to volunteer and there are a wide variety of roles to try. Speak to a friendly volunteer if you are interested. You can also email the event team directly or respond to their social media posts requesting volunteers. </a:t>
            </a:r>
            <a:br>
              <a:rPr lang="en-US"/>
            </a:br>
            <a:r>
              <a:rPr lang="en-US"/>
              <a:t>Volunteering is a great way to meet new people, learn new skills, build confidence, have heaps of fun and is one of the best ways to improve your health and happiness.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 name="Google Shape;174;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 participate as a walker, runner, wheeli</a:t>
            </a:r>
            <a:r>
              <a:rPr lang="en-US"/>
              <a:t>e</a:t>
            </a:r>
            <a:r>
              <a:rPr lang="en-US" sz="2200">
                <a:latin typeface="Helvetica Neue"/>
                <a:ea typeface="Helvetica Neue"/>
                <a:cs typeface="Helvetica Neue"/>
                <a:sym typeface="Helvetica Neue"/>
              </a:rPr>
              <a:t> or volunteer or just spectate and socialise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826921608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826921608f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800"/>
              <a:t>Margaret is hearing impaired and said she loved the event from her first Saturday morning run. </a:t>
            </a:r>
            <a:r>
              <a:rPr lang="en-US" sz="1800">
                <a:solidFill>
                  <a:schemeClr val="dk1"/>
                </a:solidFill>
                <a:latin typeface="Roboto"/>
                <a:ea typeface="Roboto"/>
                <a:cs typeface="Roboto"/>
                <a:sym typeface="Roboto"/>
              </a:rPr>
              <a:t>Her local event didn't have sign language support when she signed up, but that changed quickly thanks to her National Disability Insurance Scheme (NDIS) funding which provided an Auslan interpreter. "My local event has welcomed deaf runners with open arms and created an amazing atmosphere where we can feel comfortable," Margaret said. </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7b09dfb983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7b09dfb983_0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Event team emails can be found through their website and facebook page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7b09dfb983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7b09dfb983_0_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c48ca86bf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c48ca86bfb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Tayla lives with Quadriplegic Cerebral Palsy, which she nicknames 'Cool Person Syndrome'. Tayla hopes her story will inspire other people who live with a disability to give parkrun a try, so please share this short film with someone who might enjoy hearing about Tayla, her Purple Peanut, and how much she enjoys finishing parkrun before her father every Saturday!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1235628593_0_6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 name="Google Shape;204;g21235628593_0_6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can’t come last at parkrun. ALL parkruns have volunteer Tail Walkers that provide support and encouragement and they are the final person to cross the finish line. </a:t>
            </a:r>
            <a:endParaRPr sz="2200">
              <a:latin typeface="Helvetica Neue"/>
              <a:ea typeface="Helvetica Neue"/>
              <a:cs typeface="Helvetica Neue"/>
              <a:sym typeface="Helvetica Neue"/>
            </a:endParaRPr>
          </a:p>
          <a:p>
            <a:pPr indent="0" lvl="0" marL="0" rtl="0" algn="l">
              <a:lnSpc>
                <a:spcPct val="117999"/>
              </a:lnSpc>
              <a:spcBef>
                <a:spcPts val="0"/>
              </a:spcBef>
              <a:spcAft>
                <a:spcPts val="0"/>
              </a:spcAft>
              <a:buSzPts val="1400"/>
              <a:buNone/>
            </a:pPr>
            <a:r>
              <a:rPr lang="en-US"/>
              <a:t>The parkwalker role extends this friendly support along the parkrun course ensuring support and encouragement is there for everyone who walks at parkrun. They are positioned ahead of the Tail Walker but behind those who are running to ensure everyone who is walking feels a part of the parkrun community. </a:t>
            </a:r>
            <a:br>
              <a:rPr lang="en-US"/>
            </a:br>
            <a:r>
              <a:rPr lang="en-US"/>
              <a:t>The bright blue parkwalker vest is also a great conversation starter and re-emphasises that walkers are celebrated at parkrun.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1" name="Google Shape;211;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parkrun guarantees everyone will have at least two personal interactions at each event.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When you cross the line you’ll be handed a finish token by a volunteer, and then another volunteer will scan your token and your personal barcode.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8" name="Google Shape;218;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Just like the very first event in 2004, every parkrun finishes with a coffee and a chat!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7b1508bf6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7b1508bf6c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Roboto"/>
                <a:ea typeface="Roboto"/>
                <a:cs typeface="Roboto"/>
                <a:sym typeface="Roboto"/>
              </a:rPr>
              <a:t>Beryl is a regular at her local parkrun,, winning in her age category every week. </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Roboto"/>
                <a:ea typeface="Roboto"/>
                <a:cs typeface="Roboto"/>
                <a:sym typeface="Roboto"/>
              </a:rPr>
              <a:t>She said it's easy to see why — she's the only one in her category. </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Roboto"/>
                <a:ea typeface="Roboto"/>
                <a:cs typeface="Roboto"/>
                <a:sym typeface="Roboto"/>
              </a:rPr>
              <a:t>The mother of ten noticed her local parkrun event didn't feature anyone with a mobility walker, like her. </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Roboto"/>
                <a:ea typeface="Roboto"/>
                <a:cs typeface="Roboto"/>
                <a:sym typeface="Roboto"/>
              </a:rPr>
              <a:t>"So I asked and they were excited for me to join!" she said. </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Roboto"/>
                <a:ea typeface="Roboto"/>
                <a:cs typeface="Roboto"/>
                <a:sym typeface="Roboto"/>
              </a:rPr>
              <a:t>Beryl even celebrated her 90th birthday at her local parkrun, finishing off her walk with a guard of honour. </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Roboto"/>
                <a:ea typeface="Roboto"/>
                <a:cs typeface="Roboto"/>
                <a:sym typeface="Roboto"/>
              </a:rPr>
              <a:t>She said the effort the group went to for her was unexpected. </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Roboto"/>
                <a:ea typeface="Roboto"/>
                <a:cs typeface="Roboto"/>
                <a:sym typeface="Roboto"/>
              </a:rPr>
              <a:t>"They went to so much trouble — I can’t believe how encouraging and lovely everyone is," Beryl said.</a:t>
            </a:r>
            <a:endParaRPr sz="1200">
              <a:solidFill>
                <a:schemeClr val="dk1"/>
              </a:solidFill>
              <a:latin typeface="Roboto"/>
              <a:ea typeface="Roboto"/>
              <a:cs typeface="Roboto"/>
              <a:sym typeface="Roboto"/>
            </a:endParaRPr>
          </a:p>
          <a:p>
            <a:pPr indent="0" lvl="0" marL="0" rtl="0" algn="l">
              <a:spcBef>
                <a:spcPts val="12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1235628593_0_1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9" name="Google Shape;119;g21235628593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33" name="Google Shape;23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8" name="Google Shape;238;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Free</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Every Saturday</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 commitment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 specialist clothing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Variety of ways to get involved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Promotes family participation - f</a:t>
            </a:r>
            <a:r>
              <a:rPr lang="en-US"/>
              <a:t>riends and carers are always welcome</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Non competitive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Encourages and celebrates regular participation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Milestone shirts can be earned through participation at parkrun, buth volunteering and walk/running. These range from 10 for juniors, right through to 500 shirts (see next slide)</a:t>
            </a:r>
            <a:endParaRPr/>
          </a:p>
        </p:txBody>
      </p:sp>
      <p:sp>
        <p:nvSpPr>
          <p:cNvPr id="245" name="Google Shape;24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1235628593_0_7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 name="Google Shape;250;g21235628593_0_7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b="1" lang="en-US"/>
              <a:t>Milestone shirts:</a:t>
            </a:r>
            <a:r>
              <a:rPr lang="en-US" sz="2200">
                <a:latin typeface="Helvetica Neue"/>
                <a:ea typeface="Helvetica Neue"/>
                <a:cs typeface="Helvetica Neue"/>
                <a:sym typeface="Helvetica Neue"/>
              </a:rPr>
              <a:t> Participation, not performance, has always been the focus of parkrun</a:t>
            </a:r>
            <a:r>
              <a:rPr lang="en-US"/>
              <a:t>. </a:t>
            </a:r>
            <a:r>
              <a:rPr lang="en-US" sz="2200">
                <a:latin typeface="Helvetica Neue"/>
                <a:ea typeface="Helvetica Neue"/>
                <a:cs typeface="Helvetica Neue"/>
                <a:sym typeface="Helvetica Neue"/>
              </a:rPr>
              <a:t>These coveted shirts cannot be purchased - they can only be earned by turning up and walking, running </a:t>
            </a:r>
            <a:r>
              <a:rPr lang="en-US"/>
              <a:t>and</a:t>
            </a:r>
            <a:r>
              <a:rPr lang="en-US" sz="2200">
                <a:latin typeface="Helvetica Neue"/>
                <a:ea typeface="Helvetica Neue"/>
                <a:cs typeface="Helvetica Neue"/>
                <a:sym typeface="Helvetica Neue"/>
              </a:rPr>
              <a:t> volunteering (explain the different shirts). Currently more than 2000 people around the world earn a milestone shirt every</a:t>
            </a:r>
            <a:r>
              <a:rPr lang="en-US"/>
              <a:t> weekend</a:t>
            </a:r>
            <a:r>
              <a:rPr lang="en-US" sz="2200">
                <a:latin typeface="Helvetica Neue"/>
                <a:ea typeface="Helvetica Neue"/>
                <a:cs typeface="Helvetica Neue"/>
                <a:sym typeface="Helvetica Neue"/>
              </a:rPr>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7b1508bf6c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7b1508bf6c_0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200">
                <a:solidFill>
                  <a:srgbClr val="272727"/>
                </a:solidFill>
                <a:highlight>
                  <a:srgbClr val="FFFFFF"/>
                </a:highlight>
                <a:latin typeface="Montserrat"/>
                <a:ea typeface="Montserrat"/>
                <a:cs typeface="Montserrat"/>
                <a:sym typeface="Montserrat"/>
              </a:rPr>
              <a:t>Wheelchair user Jono Whitehead was recommended parkrun by a good friend and frame runner. Initially hesitant, he arrived to find the volunteer tail walker that day was his former maths teacher so felt instantly at ease! Jono said “</a:t>
            </a:r>
            <a:r>
              <a:rPr lang="en-US" sz="1200">
                <a:solidFill>
                  <a:srgbClr val="272727"/>
                </a:solidFill>
                <a:highlight>
                  <a:srgbClr val="FFFFFF"/>
                </a:highlight>
                <a:latin typeface="Montserrat"/>
                <a:ea typeface="Montserrat"/>
                <a:cs typeface="Montserrat"/>
                <a:sym typeface="Montserrat"/>
              </a:rPr>
              <a:t>He was also one of the volunteer tail walkers, so I knew I could be confident that if something went wrong, I’d at least know someone behind me.”</a:t>
            </a:r>
            <a:endParaRPr b="1" sz="1200">
              <a:solidFill>
                <a:srgbClr val="272727"/>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US" sz="1200">
                <a:solidFill>
                  <a:srgbClr val="272727"/>
                </a:solidFill>
                <a:highlight>
                  <a:srgbClr val="FFFFFF"/>
                </a:highlight>
                <a:latin typeface="Montserrat"/>
                <a:ea typeface="Montserrat"/>
                <a:cs typeface="Montserrat"/>
                <a:sym typeface="Montserrat"/>
              </a:rPr>
              <a:t> </a:t>
            </a:r>
            <a:endParaRPr sz="1200">
              <a:solidFill>
                <a:srgbClr val="272727"/>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US" sz="1200">
                <a:solidFill>
                  <a:srgbClr val="272727"/>
                </a:solidFill>
                <a:highlight>
                  <a:srgbClr val="FFFFFF"/>
                </a:highlight>
                <a:latin typeface="Montserrat"/>
                <a:ea typeface="Montserrat"/>
                <a:cs typeface="Montserrat"/>
                <a:sym typeface="Montserrat"/>
              </a:rPr>
              <a:t>Jono tells us why he wants to see more people at parkrun who live with disabilities.</a:t>
            </a:r>
            <a:endParaRPr b="1" sz="1200">
              <a:solidFill>
                <a:srgbClr val="272727"/>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US" sz="1200">
                <a:solidFill>
                  <a:srgbClr val="272727"/>
                </a:solidFill>
                <a:highlight>
                  <a:srgbClr val="FFFFFF"/>
                </a:highlight>
                <a:latin typeface="Montserrat"/>
                <a:ea typeface="Montserrat"/>
                <a:cs typeface="Montserrat"/>
                <a:sym typeface="Montserrat"/>
              </a:rPr>
              <a:t> </a:t>
            </a:r>
            <a:endParaRPr sz="1200">
              <a:solidFill>
                <a:srgbClr val="272727"/>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US" sz="1200">
                <a:solidFill>
                  <a:srgbClr val="272727"/>
                </a:solidFill>
                <a:highlight>
                  <a:srgbClr val="FFFFFF"/>
                </a:highlight>
                <a:latin typeface="Montserrat"/>
                <a:ea typeface="Montserrat"/>
                <a:cs typeface="Montserrat"/>
                <a:sym typeface="Montserrat"/>
              </a:rPr>
              <a:t>I live with a disability and I heard about parkrun from my friend Tully, who completes parkruns using a frame runner (she is also a gold medal winning para-olympic swimmer). We were looking at parkruns near my house which were flat and tarmacked so that I could use my wheelchair and she could use her frame, and found one nearby.</a:t>
            </a:r>
            <a:endParaRPr sz="1200">
              <a:solidFill>
                <a:srgbClr val="272727"/>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72727"/>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US" sz="1200">
                <a:solidFill>
                  <a:srgbClr val="272727"/>
                </a:solidFill>
                <a:highlight>
                  <a:srgbClr val="FFFFFF"/>
                </a:highlight>
                <a:latin typeface="Montserrat"/>
                <a:ea typeface="Montserrat"/>
                <a:cs typeface="Montserrat"/>
                <a:sym typeface="Montserrat"/>
              </a:rPr>
              <a:t>It’s been great to get out into the park and get some exercise. Although I’ve done parkrun on my own, it’s clear that parkrun is a very social activity, and I’m looking forward to seeing people the next time I go.</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1235628593_0_10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62" name="Google Shape;262;g21235628593_0_10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70" name="Google Shape;27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76" name="Google Shape;27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7291bc1a4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7291bc1a4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6" name="Google Shape;286;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To really understand the impact of parkrun on people’s health and wellbeing, in 2019 a study was conducted of more than 60,000 parkrunners.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25" name="Google Shape;12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73781c1b7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73781c1b7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Veronika was diagnosed with Down's syndrome, cerebral palsy, autism and epilepsy after she was born, and her parents were told she would never walk.   </a:t>
            </a:r>
            <a:endParaRPr sz="1050">
              <a:solidFill>
                <a:srgbClr val="0F0F0F"/>
              </a:solidFill>
              <a:latin typeface="Roboto"/>
              <a:ea typeface="Roboto"/>
              <a:cs typeface="Roboto"/>
              <a:sym typeface="Roboto"/>
            </a:endParaRPr>
          </a:p>
          <a:p>
            <a:pPr indent="0" lvl="0" marL="0" rtl="0" algn="l">
              <a:spcBef>
                <a:spcPts val="0"/>
              </a:spcBef>
              <a:spcAft>
                <a:spcPts val="0"/>
              </a:spcAft>
              <a:buNone/>
            </a:pPr>
            <a:r>
              <a:t/>
            </a:r>
            <a:endParaRPr sz="1050">
              <a:solidFill>
                <a:srgbClr val="0F0F0F"/>
              </a:solidFill>
              <a:latin typeface="Roboto"/>
              <a:ea typeface="Roboto"/>
              <a:cs typeface="Roboto"/>
              <a:sym typeface="Roboto"/>
            </a:endParaRPr>
          </a:p>
          <a:p>
            <a:pPr indent="0" lvl="0" marL="0" rtl="0" algn="l">
              <a:spcBef>
                <a:spcPts val="0"/>
              </a:spcBef>
              <a:spcAft>
                <a:spcPts val="0"/>
              </a:spcAft>
              <a:buNone/>
            </a:pPr>
            <a:r>
              <a:rPr lang="en-US" sz="1050">
                <a:solidFill>
                  <a:srgbClr val="0F0F0F"/>
                </a:solidFill>
                <a:latin typeface="Roboto"/>
                <a:ea typeface="Roboto"/>
                <a:cs typeface="Roboto"/>
                <a:sym typeface="Roboto"/>
              </a:rPr>
              <a:t>Watch how parkrun has given Veronika social confidence and allows Veronika and mum, Kylee, to live their best lives.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1235628593_0_1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1235628593_0_11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Your barcode is valid at every parkrun in the world. You can print your barcode or download it to your phone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1235628593_0_12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07" name="Google Shape;307;g21235628593_0_12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1" name="Google Shape;13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1235628593_0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g21235628593_0_2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This was the start line of the first parkrun in London in 2004: 13 runners supported by five volunteers followed by a coffee in the park cafe.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1</a:t>
            </a:r>
            <a:r>
              <a:rPr lang="en-US"/>
              <a:t>8</a:t>
            </a:r>
            <a:r>
              <a:rPr lang="en-US" sz="2200">
                <a:latin typeface="Helvetica Neue"/>
                <a:ea typeface="Helvetica Neue"/>
                <a:cs typeface="Helvetica Neue"/>
                <a:sym typeface="Helvetica Neue"/>
              </a:rPr>
              <a:t> years later the model hasn’t changed.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What also hasn’t changed is the fundamental reason people come to parkrun.</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who conceived the idea, was in his forties and going through a bit of a midlife crisis. He’d been sacked from his job, his marriage had broken down, and he’d suffered an injury that would keep him away from running club competitions for a couple of years. </a:t>
            </a:r>
            <a:r>
              <a:rPr lang="en-US"/>
              <a:t>Paul had become</a:t>
            </a:r>
            <a:r>
              <a:rPr lang="en-US" sz="2200">
                <a:latin typeface="Helvetica Neue"/>
                <a:ea typeface="Helvetica Neue"/>
                <a:cs typeface="Helvetica Neue"/>
                <a:sym typeface="Helvetica Neue"/>
              </a:rPr>
              <a:t> disconnected from </a:t>
            </a:r>
            <a:r>
              <a:rPr lang="en-US"/>
              <a:t>his neighbourhood</a:t>
            </a:r>
            <a:r>
              <a:rPr lang="en-US" sz="2200">
                <a:latin typeface="Helvetica Neue"/>
                <a:ea typeface="Helvetica Neue"/>
                <a:cs typeface="Helvetica Neue"/>
                <a:sym typeface="Helvetica Neue"/>
              </a:rPr>
              <a:t> and recognised he needed to bring his friends to him.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Paul decided to hold a free 5km event, open to everyone, every Saturday at 9am in his local park, with the caveat that people would join him for a coffee afterwards. Nobody could have imagined what happened next though…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Within two years more than 600 people were coming along to this one parkrun event.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Not just locals, but people from around the world who had heard about this simple idea and recognised that it could work in their community.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agreed to support other communities to implement their own parkrun providing it was in line with the ‘parkrun principles’:</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Free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5k</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Every Saturday morning in a public open space </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 everyone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Forever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46" name="Google Shape;14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1235628593_0_3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1235628593_0_3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Sign up for parkrun before your first visit and then you never need to register again! Your personal parkrun barcode becomes your passport to any parkrun in the world every Saturday morning - just come along whenever you feel like it! </a:t>
            </a:r>
            <a:br>
              <a:rPr lang="en-US"/>
            </a:br>
            <a:r>
              <a:rPr lang="en-US"/>
              <a:t>You can print your barcode or simply keep it on your phone.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1235628593_0_4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g21235628593_0_4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Each parkrun has an Event Welcome and many will have a First Timers Welcome too! Look for the volunteer vests and signs. </a:t>
            </a:r>
            <a:br>
              <a:rPr lang="en-US"/>
            </a:br>
            <a:r>
              <a:rPr lang="en-US"/>
              <a:t>Walkers and runners start at the same time but go at their own pace and you are most welcome to bring the pram or one dog on a short handheld leash.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parkrun.com" TargetMode="External"/><Relationship Id="rId3" Type="http://schemas.openxmlformats.org/officeDocument/2006/relationships/image" Target="../media/image5.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type="tx">
  <p:cSld name="TITLE_AND_BODY">
    <p:spTree>
      <p:nvGrpSpPr>
        <p:cNvPr id="14" name="Shape 14"/>
        <p:cNvGrpSpPr/>
        <p:nvPr/>
      </p:nvGrpSpPr>
      <p:grpSpPr>
        <a:xfrm>
          <a:off x="0" y="0"/>
          <a:ext cx="0" cy="0"/>
          <a:chOff x="0" y="0"/>
          <a:chExt cx="0" cy="0"/>
        </a:xfrm>
      </p:grpSpPr>
      <p:sp>
        <p:nvSpPr>
          <p:cNvPr id="15" name="Google Shape;15;p2"/>
          <p:cNvSpPr txBox="1"/>
          <p:nvPr>
            <p:ph idx="1" type="body"/>
          </p:nvPr>
        </p:nvSpPr>
        <p:spPr>
          <a:xfrm>
            <a:off x="10834687" y="8274522"/>
            <a:ext cx="2714626"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6" name="Google Shape;16;p2"/>
          <p:cNvSpPr txBox="1"/>
          <p:nvPr>
            <p:ph idx="2" type="body"/>
          </p:nvPr>
        </p:nvSpPr>
        <p:spPr>
          <a:xfrm>
            <a:off x="11412093" y="9027583"/>
            <a:ext cx="1559815"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7" name="Google Shape;17;p2"/>
          <p:cNvSpPr txBox="1"/>
          <p:nvPr>
            <p:ph idx="3" type="body"/>
          </p:nvPr>
        </p:nvSpPr>
        <p:spPr>
          <a:xfrm>
            <a:off x="2775283" y="6593304"/>
            <a:ext cx="18833434" cy="133350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8" name="Google Shape;18;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4" showMasterSp="0">
  <p:cSld name="Colour Background 4">
    <p:bg>
      <p:bgPr>
        <a:solidFill>
          <a:srgbClr val="00D5BC"/>
        </a:solidFill>
      </p:bgPr>
    </p:bg>
    <p:spTree>
      <p:nvGrpSpPr>
        <p:cNvPr id="79" name="Shape 79"/>
        <p:cNvGrpSpPr/>
        <p:nvPr/>
      </p:nvGrpSpPr>
      <p:grpSpPr>
        <a:xfrm>
          <a:off x="0" y="0"/>
          <a:ext cx="0" cy="0"/>
          <a:chOff x="0" y="0"/>
          <a:chExt cx="0" cy="0"/>
        </a:xfrm>
      </p:grpSpPr>
      <p:cxnSp>
        <p:nvCxnSpPr>
          <p:cNvPr id="80" name="Google Shape;80;p11"/>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81" name="Google Shape;81;p11"/>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82" name="Google Shape;82;p11"/>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83" name="Google Shape;83;p11"/>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84" name="Google Shape;84;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bg>
      <p:bgPr>
        <a:solidFill>
          <a:srgbClr val="FFFFFF"/>
        </a:solidFill>
      </p:bgPr>
    </p:bg>
    <p:spTree>
      <p:nvGrpSpPr>
        <p:cNvPr id="85" name="Shape 85"/>
        <p:cNvGrpSpPr/>
        <p:nvPr/>
      </p:nvGrpSpPr>
      <p:grpSpPr>
        <a:xfrm>
          <a:off x="0" y="0"/>
          <a:ext cx="0" cy="0"/>
          <a:chOff x="0" y="0"/>
          <a:chExt cx="0" cy="0"/>
        </a:xfrm>
      </p:grpSpPr>
      <p:sp>
        <p:nvSpPr>
          <p:cNvPr id="86" name="Google Shape;86;p12"/>
          <p:cNvSpPr/>
          <p:nvPr>
            <p:ph idx="2" type="pic"/>
          </p:nvPr>
        </p:nvSpPr>
        <p:spPr>
          <a:xfrm>
            <a:off x="-21357" y="-2552"/>
            <a:ext cx="24426716" cy="13764761"/>
          </a:xfrm>
          <a:prstGeom prst="rect">
            <a:avLst/>
          </a:prstGeom>
          <a:noFill/>
          <a:ln>
            <a:noFill/>
          </a:ln>
        </p:spPr>
      </p:sp>
      <p:sp>
        <p:nvSpPr>
          <p:cNvPr id="87" name="Google Shape;87;p12"/>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88" name="Google Shape;88;p12"/>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cxnSp>
        <p:nvCxnSpPr>
          <p:cNvPr id="89" name="Google Shape;89;p12"/>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0" name="Google Shape;90;p12"/>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1" name="Google Shape;91;p12"/>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92" name="Google Shape;92;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bg>
      <p:bgPr>
        <a:solidFill>
          <a:srgbClr val="FFFFFF"/>
        </a:solidFill>
      </p:bgPr>
    </p:bg>
    <p:spTree>
      <p:nvGrpSpPr>
        <p:cNvPr id="93" name="Shape 93"/>
        <p:cNvGrpSpPr/>
        <p:nvPr/>
      </p:nvGrpSpPr>
      <p:grpSpPr>
        <a:xfrm>
          <a:off x="0" y="0"/>
          <a:ext cx="0" cy="0"/>
          <a:chOff x="0" y="0"/>
          <a:chExt cx="0" cy="0"/>
        </a:xfrm>
      </p:grpSpPr>
      <p:sp>
        <p:nvSpPr>
          <p:cNvPr id="94" name="Google Shape;94;p13"/>
          <p:cNvSpPr/>
          <p:nvPr>
            <p:ph idx="2" type="pic"/>
          </p:nvPr>
        </p:nvSpPr>
        <p:spPr>
          <a:xfrm>
            <a:off x="-112491" y="-58670"/>
            <a:ext cx="24608984" cy="13833341"/>
          </a:xfrm>
          <a:prstGeom prst="rect">
            <a:avLst/>
          </a:prstGeom>
          <a:noFill/>
          <a:ln>
            <a:noFill/>
          </a:ln>
        </p:spPr>
      </p:sp>
      <p:sp>
        <p:nvSpPr>
          <p:cNvPr id="95" name="Google Shape;95;p13"/>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96" name="Google Shape;96;p1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7" name="Google Shape;97;p1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8" name="Google Shape;98;p1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sp>
        <p:nvSpPr>
          <p:cNvPr id="99" name="Google Shape;99;p13"/>
          <p:cNvSpPr txBox="1"/>
          <p:nvPr>
            <p:ph idx="1" type="body"/>
          </p:nvPr>
        </p:nvSpPr>
        <p:spPr>
          <a:xfrm>
            <a:off x="8782557" y="6191250"/>
            <a:ext cx="6818885" cy="1333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0" name="Google Shape;100;p13"/>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101" name="Google Shape;101;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mp; Quote" showMasterSp="0">
  <p:cSld name="Photo &amp; Quote">
    <p:spTree>
      <p:nvGrpSpPr>
        <p:cNvPr id="102" name="Shape 102"/>
        <p:cNvGrpSpPr/>
        <p:nvPr/>
      </p:nvGrpSpPr>
      <p:grpSpPr>
        <a:xfrm>
          <a:off x="0" y="0"/>
          <a:ext cx="0" cy="0"/>
          <a:chOff x="0" y="0"/>
          <a:chExt cx="0" cy="0"/>
        </a:xfrm>
      </p:grpSpPr>
      <p:sp>
        <p:nvSpPr>
          <p:cNvPr id="103" name="Google Shape;103;p14"/>
          <p:cNvSpPr/>
          <p:nvPr>
            <p:ph idx="2" type="pic"/>
          </p:nvPr>
        </p:nvSpPr>
        <p:spPr>
          <a:xfrm>
            <a:off x="-10058" y="-26589"/>
            <a:ext cx="12551972" cy="13774526"/>
          </a:xfrm>
          <a:prstGeom prst="rect">
            <a:avLst/>
          </a:prstGeom>
          <a:noFill/>
          <a:ln>
            <a:noFill/>
          </a:ln>
        </p:spPr>
      </p:sp>
      <p:sp>
        <p:nvSpPr>
          <p:cNvPr id="104" name="Google Shape;104;p14"/>
          <p:cNvSpPr txBox="1"/>
          <p:nvPr>
            <p:ph idx="1" type="body"/>
          </p:nvPr>
        </p:nvSpPr>
        <p:spPr>
          <a:xfrm>
            <a:off x="13406108" y="4303395"/>
            <a:ext cx="8569784" cy="5515611"/>
          </a:xfrm>
          <a:prstGeom prst="rect">
            <a:avLst/>
          </a:prstGeom>
          <a:noFill/>
          <a:ln>
            <a:noFill/>
          </a:ln>
        </p:spPr>
        <p:txBody>
          <a:bodyPr anchorCtr="0" anchor="ctr" bIns="50800" lIns="50800" spcFirstLastPara="1" rIns="50800" wrap="square" tIns="50800">
            <a:spAutoFit/>
          </a:bodyPr>
          <a:lstStyle>
            <a:lvl1pPr indent="-228600" lvl="0" marL="457200" algn="ctr">
              <a:lnSpc>
                <a:spcPct val="110000"/>
              </a:lnSpc>
              <a:spcBef>
                <a:spcPts val="0"/>
              </a:spcBef>
              <a:spcAft>
                <a:spcPts val="0"/>
              </a:spcAft>
              <a:buClr>
                <a:srgbClr val="FFFFFF"/>
              </a:buClr>
              <a:buSzPts val="4000"/>
              <a:buFont typeface="Montserrat"/>
              <a:buNone/>
              <a:defRPr b="1" sz="4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5" name="Google Shape;105;p14"/>
          <p:cNvSpPr txBox="1"/>
          <p:nvPr>
            <p:ph idx="3" type="body"/>
          </p:nvPr>
        </p:nvSpPr>
        <p:spPr>
          <a:xfrm>
            <a:off x="13024273" y="2508249"/>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6" name="Google Shape;106;p14"/>
          <p:cNvSpPr txBox="1"/>
          <p:nvPr>
            <p:ph idx="4" type="body"/>
          </p:nvPr>
        </p:nvSpPr>
        <p:spPr>
          <a:xfrm>
            <a:off x="19747477" y="8544983"/>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107" name="Google Shape;107;p14"/>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108" name="Google Shape;108;p14"/>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109" name="Google Shape;109;p14"/>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110" name="Google Shape;110;p14"/>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111" name="Google Shape;111;p1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1" showMasterSp="0">
  <p:cSld name="Colour Background 1">
    <p:spTree>
      <p:nvGrpSpPr>
        <p:cNvPr id="19" name="Shape 19"/>
        <p:cNvGrpSpPr/>
        <p:nvPr/>
      </p:nvGrpSpPr>
      <p:grpSpPr>
        <a:xfrm>
          <a:off x="0" y="0"/>
          <a:ext cx="0" cy="0"/>
          <a:chOff x="0" y="0"/>
          <a:chExt cx="0" cy="0"/>
        </a:xfrm>
      </p:grpSpPr>
      <p:cxnSp>
        <p:nvCxnSpPr>
          <p:cNvPr id="20" name="Google Shape;20;p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21" name="Google Shape;21;p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22" name="Google Shape;22;p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23" name="Google Shape;23;p3"/>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24" name="Google Shape;24;p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rgbClr val="FFFFFF"/>
        </a:solidFill>
      </p:bgPr>
    </p:bg>
    <p:spTree>
      <p:nvGrpSpPr>
        <p:cNvPr id="25" name="Shape 25"/>
        <p:cNvGrpSpPr/>
        <p:nvPr/>
      </p:nvGrpSpPr>
      <p:grpSpPr>
        <a:xfrm>
          <a:off x="0" y="0"/>
          <a:ext cx="0" cy="0"/>
          <a:chOff x="0" y="0"/>
          <a:chExt cx="0" cy="0"/>
        </a:xfrm>
      </p:grpSpPr>
      <p:sp>
        <p:nvSpPr>
          <p:cNvPr id="26" name="Google Shape;26;p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spTree>
      <p:nvGrpSpPr>
        <p:cNvPr id="27" name="Shape 27"/>
        <p:cNvGrpSpPr/>
        <p:nvPr/>
      </p:nvGrpSpPr>
      <p:grpSpPr>
        <a:xfrm>
          <a:off x="0" y="0"/>
          <a:ext cx="0" cy="0"/>
          <a:chOff x="0" y="0"/>
          <a:chExt cx="0" cy="0"/>
        </a:xfrm>
      </p:grpSpPr>
      <p:sp>
        <p:nvSpPr>
          <p:cNvPr id="28" name="Google Shape;28;p5"/>
          <p:cNvSpPr txBox="1"/>
          <p:nvPr/>
        </p:nvSpPr>
        <p:spPr>
          <a:xfrm>
            <a:off x="10373486" y="8191514"/>
            <a:ext cx="3637027"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0" i="0" lang="en-US" sz="3000" u="none" cap="none" strike="noStrike">
                <a:solidFill>
                  <a:srgbClr val="FFFFFF"/>
                </a:solidFill>
                <a:latin typeface="Montserrat"/>
                <a:ea typeface="Montserrat"/>
                <a:cs typeface="Montserrat"/>
                <a:sym typeface="Montserrat"/>
              </a:rPr>
              <a:t>www.</a:t>
            </a:r>
            <a:r>
              <a:rPr b="0" i="0" lang="en-US" sz="3000" u="sng" cap="none" strike="noStrike">
                <a:solidFill>
                  <a:srgbClr val="FFFFFF"/>
                </a:solidFill>
                <a:latin typeface="Montserrat"/>
                <a:ea typeface="Montserrat"/>
                <a:cs typeface="Montserrat"/>
                <a:sym typeface="Montserrat"/>
                <a:hlinkClick r:id="rId2">
                  <a:extLst>
                    <a:ext uri="{A12FA001-AC4F-418D-AE19-62706E023703}">
                      <ahyp:hlinkClr val="tx"/>
                    </a:ext>
                  </a:extLst>
                </a:hlinkClick>
              </a:rPr>
              <a:t>parkrun.com</a:t>
            </a:r>
            <a:endParaRPr b="0" i="0" sz="1400" u="none" cap="none" strike="noStrike">
              <a:solidFill>
                <a:srgbClr val="000000"/>
              </a:solidFill>
              <a:latin typeface="Arial"/>
              <a:ea typeface="Arial"/>
              <a:cs typeface="Arial"/>
              <a:sym typeface="Arial"/>
            </a:endParaRPr>
          </a:p>
        </p:txBody>
      </p:sp>
      <p:pic>
        <p:nvPicPr>
          <p:cNvPr descr="Image" id="29" name="Google Shape;29;p5"/>
          <p:cNvPicPr preferRelativeResize="0"/>
          <p:nvPr/>
        </p:nvPicPr>
        <p:blipFill rotWithShape="1">
          <a:blip r:embed="rId3">
            <a:alphaModFix/>
          </a:blip>
          <a:srcRect b="0" l="0" r="0" t="0"/>
          <a:stretch/>
        </p:blipFill>
        <p:spPr>
          <a:xfrm flipH="1" rot="10800000">
            <a:off x="22378325" y="1499509"/>
            <a:ext cx="1035481" cy="1333500"/>
          </a:xfrm>
          <a:prstGeom prst="rect">
            <a:avLst/>
          </a:prstGeom>
          <a:noFill/>
          <a:ln>
            <a:noFill/>
          </a:ln>
        </p:spPr>
      </p:pic>
      <p:sp>
        <p:nvSpPr>
          <p:cNvPr id="30" name="Google Shape;30;p5"/>
          <p:cNvSpPr txBox="1"/>
          <p:nvPr/>
        </p:nvSpPr>
        <p:spPr>
          <a:xfrm>
            <a:off x="22416939" y="2172303"/>
            <a:ext cx="958254" cy="355601"/>
          </a:xfrm>
          <a:prstGeom prst="rect">
            <a:avLst/>
          </a:prstGeom>
          <a:noFill/>
          <a:ln>
            <a:noFill/>
          </a:ln>
        </p:spPr>
        <p:txBody>
          <a:bodyPr anchorCtr="0" anchor="ctr" bIns="50800" lIns="50800" spcFirstLastPara="1" rIns="50800" wrap="square" tIns="50800">
            <a:spAutoFit/>
          </a:bodyPr>
          <a:lstStyle/>
          <a:p>
            <a:pPr indent="0" lvl="0" marL="0" marR="0" rtl="0" algn="ctr">
              <a:lnSpc>
                <a:spcPct val="294117"/>
              </a:lnSpc>
              <a:spcBef>
                <a:spcPts val="0"/>
              </a:spcBef>
              <a:spcAft>
                <a:spcPts val="0"/>
              </a:spcAft>
              <a:buClr>
                <a:srgbClr val="FFFFFF"/>
              </a:buClr>
              <a:buSzPts val="1700"/>
              <a:buFont typeface="Montserrat"/>
              <a:buNone/>
            </a:pPr>
            <a:r>
              <a:rPr b="1" i="0" lang="en-US" sz="1700" u="none" cap="none" strike="noStrike">
                <a:solidFill>
                  <a:srgbClr val="FFFFFF"/>
                </a:solidFill>
                <a:latin typeface="Montserrat"/>
                <a:ea typeface="Montserrat"/>
                <a:cs typeface="Montserrat"/>
                <a:sym typeface="Montserrat"/>
              </a:rPr>
              <a:t>FINISH</a:t>
            </a:r>
            <a:endParaRPr b="0" i="0" sz="1400" u="none" cap="none" strike="noStrike">
              <a:solidFill>
                <a:srgbClr val="000000"/>
              </a:solidFill>
              <a:latin typeface="Arial"/>
              <a:ea typeface="Arial"/>
              <a:cs typeface="Arial"/>
              <a:sym typeface="Arial"/>
            </a:endParaRPr>
          </a:p>
        </p:txBody>
      </p:sp>
      <p:pic>
        <p:nvPicPr>
          <p:cNvPr descr="Image" id="31" name="Google Shape;31;p5"/>
          <p:cNvPicPr preferRelativeResize="0"/>
          <p:nvPr/>
        </p:nvPicPr>
        <p:blipFill rotWithShape="1">
          <a:blip r:embed="rId4">
            <a:alphaModFix/>
          </a:blip>
          <a:srcRect b="0" l="0" r="0" t="0"/>
          <a:stretch/>
        </p:blipFill>
        <p:spPr>
          <a:xfrm>
            <a:off x="10881762" y="4952985"/>
            <a:ext cx="2620475" cy="2620474"/>
          </a:xfrm>
          <a:prstGeom prst="rect">
            <a:avLst/>
          </a:prstGeom>
          <a:noFill/>
          <a:ln>
            <a:noFill/>
          </a:ln>
        </p:spPr>
      </p:pic>
      <p:cxnSp>
        <p:nvCxnSpPr>
          <p:cNvPr id="32" name="Google Shape;32;p5"/>
          <p:cNvCxnSpPr/>
          <p:nvPr/>
        </p:nvCxnSpPr>
        <p:spPr>
          <a:xfrm flipH="1" rot="10800000">
            <a:off x="22896065" y="2814"/>
            <a:ext cx="2" cy="1274691"/>
          </a:xfrm>
          <a:prstGeom prst="straightConnector1">
            <a:avLst/>
          </a:prstGeom>
          <a:noFill/>
          <a:ln cap="flat" cmpd="sng" w="50800">
            <a:solidFill>
              <a:srgbClr val="FFA300"/>
            </a:solidFill>
            <a:prstDash val="solid"/>
            <a:miter lim="400000"/>
            <a:headEnd len="med" w="med" type="oval"/>
            <a:tailEnd len="sm" w="sm" type="none"/>
          </a:ln>
        </p:spPr>
      </p:cxnSp>
      <p:sp>
        <p:nvSpPr>
          <p:cNvPr id="33" name="Google Shape;33;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 showMasterSp="0">
  <p:cSld name="Text &amp; Image">
    <p:bg>
      <p:bgPr>
        <a:solidFill>
          <a:srgbClr val="FFFFFF"/>
        </a:solidFill>
      </p:bgPr>
    </p:bg>
    <p:spTree>
      <p:nvGrpSpPr>
        <p:cNvPr id="34" name="Shape 34"/>
        <p:cNvGrpSpPr/>
        <p:nvPr/>
      </p:nvGrpSpPr>
      <p:grpSpPr>
        <a:xfrm>
          <a:off x="0" y="0"/>
          <a:ext cx="0" cy="0"/>
          <a:chOff x="0" y="0"/>
          <a:chExt cx="0" cy="0"/>
        </a:xfrm>
      </p:grpSpPr>
      <p:sp>
        <p:nvSpPr>
          <p:cNvPr id="35" name="Google Shape;35;p6"/>
          <p:cNvSpPr/>
          <p:nvPr>
            <p:ph idx="2" type="pic"/>
          </p:nvPr>
        </p:nvSpPr>
        <p:spPr>
          <a:xfrm>
            <a:off x="-7801" y="-1"/>
            <a:ext cx="12206389" cy="13716001"/>
          </a:xfrm>
          <a:prstGeom prst="rect">
            <a:avLst/>
          </a:prstGeom>
          <a:noFill/>
          <a:ln>
            <a:noFill/>
          </a:ln>
        </p:spPr>
      </p:sp>
      <p:sp>
        <p:nvSpPr>
          <p:cNvPr id="36" name="Google Shape;36;p6"/>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37" name="Google Shape;37;p6"/>
          <p:cNvSpPr txBox="1"/>
          <p:nvPr>
            <p:ph idx="1" type="body"/>
          </p:nvPr>
        </p:nvSpPr>
        <p:spPr>
          <a:xfrm>
            <a:off x="13254077" y="4692650"/>
            <a:ext cx="8465881" cy="4330701"/>
          </a:xfrm>
          <a:prstGeom prst="rect">
            <a:avLst/>
          </a:prstGeom>
          <a:noFill/>
          <a:ln>
            <a:noFill/>
          </a:ln>
        </p:spPr>
        <p:txBody>
          <a:bodyPr anchorCtr="0" anchor="t"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38" name="Google Shape;38;p6"/>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39" name="Google Shape;39;p6"/>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40" name="Google Shape;40;p6"/>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41" name="Google Shape;41;p6"/>
          <p:cNvSpPr txBox="1"/>
          <p:nvPr>
            <p:ph idx="3" type="body"/>
          </p:nvPr>
        </p:nvSpPr>
        <p:spPr>
          <a:xfrm>
            <a:off x="13284147" y="3574937"/>
            <a:ext cx="1413892" cy="800101"/>
          </a:xfrm>
          <a:prstGeom prst="rect">
            <a:avLst/>
          </a:prstGeom>
          <a:noFill/>
          <a:ln>
            <a:noFill/>
          </a:ln>
        </p:spPr>
        <p:txBody>
          <a:bodyPr anchorCtr="0" anchor="t"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42" name="Google Shape;42;p6"/>
          <p:cNvPicPr preferRelativeResize="0"/>
          <p:nvPr/>
        </p:nvPicPr>
        <p:blipFill rotWithShape="1">
          <a:blip r:embed="rId3">
            <a:alphaModFix/>
          </a:blip>
          <a:srcRect b="0" l="0" r="0" t="0"/>
          <a:stretch/>
        </p:blipFill>
        <p:spPr>
          <a:xfrm>
            <a:off x="22799657" y="2417784"/>
            <a:ext cx="593783" cy="10044321"/>
          </a:xfrm>
          <a:prstGeom prst="rect">
            <a:avLst/>
          </a:prstGeom>
          <a:noFill/>
          <a:ln>
            <a:noFill/>
          </a:ln>
        </p:spPr>
      </p:pic>
      <p:sp>
        <p:nvSpPr>
          <p:cNvPr id="43" name="Google Shape;43;p6"/>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44" name="Google Shape;44;p6"/>
          <p:cNvSpPr txBox="1"/>
          <p:nvPr>
            <p:ph idx="12" type="sldNum"/>
          </p:nvPr>
        </p:nvSpPr>
        <p:spPr>
          <a:xfrm>
            <a:off x="19934631" y="121158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howMasterSp="0">
  <p:cSld name="Text">
    <p:bg>
      <p:bgPr>
        <a:solidFill>
          <a:srgbClr val="FFFFFF"/>
        </a:solidFill>
      </p:bgPr>
    </p:bg>
    <p:spTree>
      <p:nvGrpSpPr>
        <p:cNvPr id="45" name="Shape 45"/>
        <p:cNvGrpSpPr/>
        <p:nvPr/>
      </p:nvGrpSpPr>
      <p:grpSpPr>
        <a:xfrm>
          <a:off x="0" y="0"/>
          <a:ext cx="0" cy="0"/>
          <a:chOff x="0" y="0"/>
          <a:chExt cx="0" cy="0"/>
        </a:xfrm>
      </p:grpSpPr>
      <p:sp>
        <p:nvSpPr>
          <p:cNvPr id="46" name="Google Shape;46;p7"/>
          <p:cNvSpPr txBox="1"/>
          <p:nvPr/>
        </p:nvSpPr>
        <p:spPr>
          <a:xfrm>
            <a:off x="37829" y="12671424"/>
            <a:ext cx="3573476"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The importance of storytelling</a:t>
            </a:r>
            <a:endParaRPr b="0" i="0" sz="1400" u="none" cap="none" strike="noStrike">
              <a:solidFill>
                <a:srgbClr val="000000"/>
              </a:solidFill>
              <a:latin typeface="Arial"/>
              <a:ea typeface="Arial"/>
              <a:cs typeface="Arial"/>
              <a:sym typeface="Arial"/>
            </a:endParaRPr>
          </a:p>
        </p:txBody>
      </p:sp>
      <p:sp>
        <p:nvSpPr>
          <p:cNvPr id="47" name="Google Shape;47;p7"/>
          <p:cNvSpPr txBox="1"/>
          <p:nvPr/>
        </p:nvSpPr>
        <p:spPr>
          <a:xfrm>
            <a:off x="22256059" y="12658724"/>
            <a:ext cx="1330681"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7 July 2018</a:t>
            </a:r>
            <a:endParaRPr b="0" i="0" sz="1400" u="none" cap="none" strike="noStrike">
              <a:solidFill>
                <a:srgbClr val="000000"/>
              </a:solidFill>
              <a:latin typeface="Arial"/>
              <a:ea typeface="Arial"/>
              <a:cs typeface="Arial"/>
              <a:sym typeface="Arial"/>
            </a:endParaRPr>
          </a:p>
        </p:txBody>
      </p:sp>
      <p:sp>
        <p:nvSpPr>
          <p:cNvPr id="48" name="Google Shape;48;p7"/>
          <p:cNvSpPr txBox="1"/>
          <p:nvPr>
            <p:ph idx="1" type="body"/>
          </p:nvPr>
        </p:nvSpPr>
        <p:spPr>
          <a:xfrm>
            <a:off x="1579294" y="4669154"/>
            <a:ext cx="14358548" cy="4377692"/>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49" name="Google Shape;49;p7"/>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0" name="Google Shape;50;p7"/>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51" name="Google Shape;51;p7"/>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pic>
        <p:nvPicPr>
          <p:cNvPr descr="Image" id="52" name="Google Shape;52;p7"/>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53" name="Google Shape;53;p7"/>
          <p:cNvSpPr txBox="1"/>
          <p:nvPr>
            <p:ph idx="2" type="body"/>
          </p:nvPr>
        </p:nvSpPr>
        <p:spPr>
          <a:xfrm>
            <a:off x="1583213" y="3236271"/>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4" name="Google Shape;54;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Graph " showMasterSp="0">
  <p:cSld name="Text &amp; Graph ">
    <p:bg>
      <p:bgPr>
        <a:solidFill>
          <a:srgbClr val="FFFFFF"/>
        </a:solidFill>
      </p:bgPr>
    </p:bg>
    <p:spTree>
      <p:nvGrpSpPr>
        <p:cNvPr id="55" name="Shape 55"/>
        <p:cNvGrpSpPr/>
        <p:nvPr/>
      </p:nvGrpSpPr>
      <p:grpSpPr>
        <a:xfrm>
          <a:off x="0" y="0"/>
          <a:ext cx="0" cy="0"/>
          <a:chOff x="0" y="0"/>
          <a:chExt cx="0" cy="0"/>
        </a:xfrm>
      </p:grpSpPr>
      <p:sp>
        <p:nvSpPr>
          <p:cNvPr id="56" name="Google Shape;56;p8"/>
          <p:cNvSpPr txBox="1"/>
          <p:nvPr>
            <p:ph idx="1" type="body"/>
          </p:nvPr>
        </p:nvSpPr>
        <p:spPr>
          <a:xfrm>
            <a:off x="12142752" y="4804662"/>
            <a:ext cx="9010987" cy="5270501"/>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7" name="Google Shape;57;p8"/>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58" name="Google Shape;58;p8"/>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9" name="Google Shape;59;p8"/>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60" name="Google Shape;60;p8"/>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61" name="Google Shape;61;p8"/>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62" name="Google Shape;62;p8"/>
          <p:cNvSpPr txBox="1"/>
          <p:nvPr>
            <p:ph idx="2" type="body"/>
          </p:nvPr>
        </p:nvSpPr>
        <p:spPr>
          <a:xfrm>
            <a:off x="12539080" y="3574937"/>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00D5BC"/>
              </a:buClr>
              <a:buSzPts val="4500"/>
              <a:buFont typeface="Montserrat"/>
              <a:buNone/>
              <a:defRPr b="1" sz="4500">
                <a:solidFill>
                  <a:srgbClr val="00D5BC"/>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63" name="Google Shape;63;p8"/>
          <p:cNvPicPr preferRelativeResize="0"/>
          <p:nvPr/>
        </p:nvPicPr>
        <p:blipFill rotWithShape="1">
          <a:blip r:embed="rId3">
            <a:alphaModFix/>
          </a:blip>
          <a:srcRect b="0" l="0" r="0" t="0"/>
          <a:stretch/>
        </p:blipFill>
        <p:spPr>
          <a:xfrm>
            <a:off x="22606328" y="2416069"/>
            <a:ext cx="527501" cy="10047751"/>
          </a:xfrm>
          <a:prstGeom prst="rect">
            <a:avLst/>
          </a:prstGeom>
          <a:noFill/>
          <a:ln>
            <a:noFill/>
          </a:ln>
        </p:spPr>
      </p:pic>
      <p:sp>
        <p:nvSpPr>
          <p:cNvPr id="64" name="Google Shape;64;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2" showMasterSp="0">
  <p:cSld name="Colour Background 2">
    <p:bg>
      <p:bgPr>
        <a:solidFill>
          <a:srgbClr val="4F528B"/>
        </a:solidFill>
      </p:bgPr>
    </p:bg>
    <p:spTree>
      <p:nvGrpSpPr>
        <p:cNvPr id="65" name="Shape 65"/>
        <p:cNvGrpSpPr/>
        <p:nvPr/>
      </p:nvGrpSpPr>
      <p:grpSpPr>
        <a:xfrm>
          <a:off x="0" y="0"/>
          <a:ext cx="0" cy="0"/>
          <a:chOff x="0" y="0"/>
          <a:chExt cx="0" cy="0"/>
        </a:xfrm>
      </p:grpSpPr>
      <p:sp>
        <p:nvSpPr>
          <p:cNvPr id="66" name="Google Shape;66;p9"/>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67" name="Google Shape;67;p9"/>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68" name="Google Shape;68;p9"/>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sp>
        <p:nvSpPr>
          <p:cNvPr id="69" name="Google Shape;69;p9"/>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pic>
        <p:nvPicPr>
          <p:cNvPr descr="Image" id="70" name="Google Shape;70;p9"/>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1" name="Google Shape;71;p9"/>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2" name="Google Shape;72;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3" showMasterSp="0">
  <p:cSld name="Colour Background 3">
    <p:bg>
      <p:bgPr>
        <a:solidFill>
          <a:srgbClr val="EA2D56"/>
        </a:solidFill>
      </p:bgPr>
    </p:bg>
    <p:spTree>
      <p:nvGrpSpPr>
        <p:cNvPr id="73" name="Shape 73"/>
        <p:cNvGrpSpPr/>
        <p:nvPr/>
      </p:nvGrpSpPr>
      <p:grpSpPr>
        <a:xfrm>
          <a:off x="0" y="0"/>
          <a:ext cx="0" cy="0"/>
          <a:chOff x="0" y="0"/>
          <a:chExt cx="0" cy="0"/>
        </a:xfrm>
      </p:grpSpPr>
      <p:cxnSp>
        <p:nvCxnSpPr>
          <p:cNvPr id="74" name="Google Shape;74;p10"/>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75" name="Google Shape;75;p10"/>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76" name="Google Shape;76;p10"/>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7" name="Google Shape;77;p10"/>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8" name="Google Shape;78;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5.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304E"/>
        </a:solidFill>
      </p:bgPr>
    </p:bg>
    <p:spTree>
      <p:nvGrpSpPr>
        <p:cNvPr id="5" name="Shape 5"/>
        <p:cNvGrpSpPr/>
        <p:nvPr/>
      </p:nvGrpSpPr>
      <p:grpSpPr>
        <a:xfrm>
          <a:off x="0" y="0"/>
          <a:ext cx="0" cy="0"/>
          <a:chOff x="0" y="0"/>
          <a:chExt cx="0" cy="0"/>
        </a:xfrm>
      </p:grpSpPr>
      <p:pic>
        <p:nvPicPr>
          <p:cNvPr descr="Image" id="6" name="Google Shape;6;p1"/>
          <p:cNvPicPr preferRelativeResize="0"/>
          <p:nvPr/>
        </p:nvPicPr>
        <p:blipFill rotWithShape="1">
          <a:blip r:embed="rId1">
            <a:alphaModFix/>
          </a:blip>
          <a:srcRect b="0" l="0" r="0" t="0"/>
          <a:stretch/>
        </p:blipFill>
        <p:spPr>
          <a:xfrm>
            <a:off x="22378325" y="10874960"/>
            <a:ext cx="1035481" cy="1333501"/>
          </a:xfrm>
          <a:prstGeom prst="rect">
            <a:avLst/>
          </a:prstGeom>
          <a:noFill/>
          <a:ln>
            <a:noFill/>
          </a:ln>
        </p:spPr>
      </p:pic>
      <p:sp>
        <p:nvSpPr>
          <p:cNvPr id="7" name="Google Shape;7;p1"/>
          <p:cNvSpPr txBox="1"/>
          <p:nvPr/>
        </p:nvSpPr>
        <p:spPr>
          <a:xfrm>
            <a:off x="22425150" y="11192340"/>
            <a:ext cx="941833"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283333"/>
              </a:lnSpc>
              <a:spcBef>
                <a:spcPts val="0"/>
              </a:spcBef>
              <a:spcAft>
                <a:spcPts val="0"/>
              </a:spcAft>
              <a:buClr>
                <a:srgbClr val="FFFFFF"/>
              </a:buClr>
              <a:buSzPts val="1800"/>
              <a:buFont typeface="Montserrat"/>
              <a:buNone/>
            </a:pPr>
            <a:r>
              <a:rPr b="1" i="0" lang="en-US" sz="1800" u="none" cap="none" strike="noStrike">
                <a:solidFill>
                  <a:srgbClr val="FFFFFF"/>
                </a:solidFill>
                <a:latin typeface="Montserrat"/>
                <a:ea typeface="Montserrat"/>
                <a:cs typeface="Montserrat"/>
                <a:sym typeface="Montserrat"/>
              </a:rPr>
              <a:t>START</a:t>
            </a:r>
            <a:endParaRPr b="0" i="0" sz="1400" u="none" cap="none" strike="noStrike">
              <a:solidFill>
                <a:srgbClr val="000000"/>
              </a:solidFill>
              <a:latin typeface="Arial"/>
              <a:ea typeface="Arial"/>
              <a:cs typeface="Arial"/>
              <a:sym typeface="Arial"/>
            </a:endParaRPr>
          </a:p>
        </p:txBody>
      </p:sp>
      <p:cxnSp>
        <p:nvCxnSpPr>
          <p:cNvPr id="8" name="Google Shape;8;p1"/>
          <p:cNvCxnSpPr/>
          <p:nvPr/>
        </p:nvCxnSpPr>
        <p:spPr>
          <a:xfrm>
            <a:off x="22896065" y="12457280"/>
            <a:ext cx="2" cy="1274692"/>
          </a:xfrm>
          <a:prstGeom prst="straightConnector1">
            <a:avLst/>
          </a:prstGeom>
          <a:noFill/>
          <a:ln cap="flat" cmpd="sng" w="50800">
            <a:solidFill>
              <a:srgbClr val="FFA300"/>
            </a:solidFill>
            <a:prstDash val="solid"/>
            <a:miter lim="400000"/>
            <a:headEnd len="med" w="med" type="oval"/>
            <a:tailEnd len="sm" w="sm" type="none"/>
          </a:ln>
        </p:spPr>
      </p:cxnSp>
      <p:sp>
        <p:nvSpPr>
          <p:cNvPr id="9" name="Google Shape;9;p1"/>
          <p:cNvSpPr txBox="1"/>
          <p:nvPr/>
        </p:nvSpPr>
        <p:spPr>
          <a:xfrm>
            <a:off x="1042204" y="12634855"/>
            <a:ext cx="1683259"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B200"/>
              </a:buClr>
              <a:buSzPts val="3000"/>
              <a:buFont typeface="Montserrat SemiBold"/>
              <a:buNone/>
            </a:pPr>
            <a:r>
              <a:rPr b="0" i="0" lang="en-US" sz="3000" u="none" cap="none" strike="noStrike">
                <a:solidFill>
                  <a:srgbClr val="FFB200"/>
                </a:solidFill>
                <a:latin typeface="Montserrat SemiBold"/>
                <a:ea typeface="Montserrat SemiBold"/>
                <a:cs typeface="Montserrat SemiBold"/>
                <a:sym typeface="Montserrat SemiBold"/>
              </a:rPr>
              <a:t>parkrun</a:t>
            </a:r>
            <a:endParaRPr b="0" i="0" sz="1400" u="none" cap="none" strike="noStrike">
              <a:solidFill>
                <a:srgbClr val="000000"/>
              </a:solidFill>
              <a:latin typeface="Arial"/>
              <a:ea typeface="Arial"/>
              <a:cs typeface="Arial"/>
              <a:sym typeface="Arial"/>
            </a:endParaRPr>
          </a:p>
        </p:txBody>
      </p:sp>
      <p:pic>
        <p:nvPicPr>
          <p:cNvPr descr="Image" id="10" name="Google Shape;10;p1"/>
          <p:cNvPicPr preferRelativeResize="0"/>
          <p:nvPr/>
        </p:nvPicPr>
        <p:blipFill rotWithShape="1">
          <a:blip r:embed="rId2">
            <a:alphaModFix/>
          </a:blip>
          <a:srcRect b="0" l="0" r="0" t="0"/>
          <a:stretch/>
        </p:blipFill>
        <p:spPr>
          <a:xfrm>
            <a:off x="10881762" y="3625112"/>
            <a:ext cx="2620475" cy="2620475"/>
          </a:xfrm>
          <a:prstGeom prst="rect">
            <a:avLst/>
          </a:prstGeom>
          <a:noFill/>
          <a:ln>
            <a:noFill/>
          </a:ln>
        </p:spPr>
      </p:pic>
      <p:sp>
        <p:nvSpPr>
          <p:cNvPr id="11" name="Google Shape;11;p1"/>
          <p:cNvSpPr txBox="1"/>
          <p:nvPr>
            <p:ph type="title"/>
          </p:nvPr>
        </p:nvSpPr>
        <p:spPr>
          <a:xfrm>
            <a:off x="1689100" y="952500"/>
            <a:ext cx="21005800"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12" name="Google Shape;12;p1"/>
          <p:cNvSpPr txBox="1"/>
          <p:nvPr>
            <p:ph idx="1" type="body"/>
          </p:nvPr>
        </p:nvSpPr>
        <p:spPr>
          <a:xfrm>
            <a:off x="1689100" y="3238500"/>
            <a:ext cx="21005800" cy="9207500"/>
          </a:xfrm>
          <a:prstGeom prst="rect">
            <a:avLst/>
          </a:prstGeom>
          <a:noFill/>
          <a:ln>
            <a:noFill/>
          </a:ln>
        </p:spPr>
        <p:txBody>
          <a:bodyPr anchorCtr="0" anchor="ctr" bIns="50800" lIns="50800" spcFirstLastPara="1" rIns="50800" wrap="square" tIns="50800">
            <a:normAutofit/>
          </a:bodyPr>
          <a:lstStyle>
            <a:lvl1pPr indent="-889000" lvl="0" marL="457200" marR="0" rtl="0" algn="l">
              <a:lnSpc>
                <a:spcPct val="100000"/>
              </a:lnSpc>
              <a:spcBef>
                <a:spcPts val="5200"/>
              </a:spcBef>
              <a:spcAft>
                <a:spcPts val="0"/>
              </a:spcAft>
              <a:buClr>
                <a:srgbClr val="000000"/>
              </a:buClr>
              <a:buSzPts val="104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3" name="Google Shape;13;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31.jpg"/><Relationship Id="rId5"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youtube.com/watch?v=ptbatzyxbIo"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1.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32.png"/><Relationship Id="rId5"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jpg"/><Relationship Id="rId4" Type="http://schemas.openxmlformats.org/officeDocument/2006/relationships/image" Target="../media/image24.jpg"/><Relationship Id="rId5"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7.jp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youtube.com/watch?v=K6T8pB0szY4" TargetMode="External"/><Relationship Id="rId4" Type="http://schemas.openxmlformats.org/officeDocument/2006/relationships/image" Target="../media/image45.jpg"/><Relationship Id="rId5"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www.parkrun.com.a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0.jpg"/><Relationship Id="rId5" Type="http://schemas.openxmlformats.org/officeDocument/2006/relationships/image" Target="../media/image20.jpg"/><Relationship Id="rId6" Type="http://schemas.openxmlformats.org/officeDocument/2006/relationships/image" Target="../media/image14.jpg"/><Relationship Id="rId7" Type="http://schemas.openxmlformats.org/officeDocument/2006/relationships/image" Target="../media/image17.jpg"/><Relationship Id="rId8"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5"/>
          <p:cNvPicPr preferRelativeResize="0"/>
          <p:nvPr/>
        </p:nvPicPr>
        <p:blipFill>
          <a:blip r:embed="rId3">
            <a:alphaModFix/>
          </a:blip>
          <a:stretch>
            <a:fillRect/>
          </a:stretch>
        </p:blipFill>
        <p:spPr>
          <a:xfrm>
            <a:off x="-367625" y="-302625"/>
            <a:ext cx="24751626" cy="165212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4"/>
          <p:cNvPicPr preferRelativeResize="0"/>
          <p:nvPr/>
        </p:nvPicPr>
        <p:blipFill>
          <a:blip r:embed="rId3">
            <a:alphaModFix/>
          </a:blip>
          <a:stretch>
            <a:fillRect/>
          </a:stretch>
        </p:blipFill>
        <p:spPr>
          <a:xfrm>
            <a:off x="152400" y="6956325"/>
            <a:ext cx="10013150" cy="6584950"/>
          </a:xfrm>
          <a:prstGeom prst="rect">
            <a:avLst/>
          </a:prstGeom>
          <a:noFill/>
          <a:ln>
            <a:noFill/>
          </a:ln>
        </p:spPr>
      </p:pic>
      <p:pic>
        <p:nvPicPr>
          <p:cNvPr id="170" name="Google Shape;170;p24"/>
          <p:cNvPicPr preferRelativeResize="0"/>
          <p:nvPr/>
        </p:nvPicPr>
        <p:blipFill>
          <a:blip r:embed="rId4">
            <a:alphaModFix/>
          </a:blip>
          <a:stretch>
            <a:fillRect/>
          </a:stretch>
        </p:blipFill>
        <p:spPr>
          <a:xfrm>
            <a:off x="10317950" y="152400"/>
            <a:ext cx="13913651" cy="9287090"/>
          </a:xfrm>
          <a:prstGeom prst="rect">
            <a:avLst/>
          </a:prstGeom>
          <a:noFill/>
          <a:ln>
            <a:noFill/>
          </a:ln>
        </p:spPr>
      </p:pic>
      <p:pic>
        <p:nvPicPr>
          <p:cNvPr id="171" name="Google Shape;171;p24"/>
          <p:cNvPicPr preferRelativeResize="0"/>
          <p:nvPr/>
        </p:nvPicPr>
        <p:blipFill>
          <a:blip r:embed="rId5">
            <a:alphaModFix/>
          </a:blip>
          <a:stretch>
            <a:fillRect/>
          </a:stretch>
        </p:blipFill>
        <p:spPr>
          <a:xfrm>
            <a:off x="152400" y="152400"/>
            <a:ext cx="9965123" cy="6651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nvSpPr>
        <p:spPr>
          <a:xfrm>
            <a:off x="8105457" y="6426199"/>
            <a:ext cx="8173086" cy="8636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5000"/>
              <a:buFont typeface="Helvetica Neue Light"/>
              <a:buNone/>
            </a:pPr>
            <a:r>
              <a:rPr b="0" i="0" lang="en-US" sz="5000" u="none" cap="none" strike="noStrike">
                <a:solidFill>
                  <a:srgbClr val="000000"/>
                </a:solidFill>
                <a:latin typeface="Helvetica Neue Light"/>
                <a:ea typeface="Helvetica Neue Light"/>
                <a:cs typeface="Helvetica Neue Light"/>
                <a:sym typeface="Helvetica Neue Light"/>
              </a:rPr>
              <a:t>Walk run volunteer spectate </a:t>
            </a:r>
            <a:endParaRPr b="0" i="0" sz="1400" u="none" cap="none" strike="noStrike">
              <a:solidFill>
                <a:srgbClr val="000000"/>
              </a:solidFill>
              <a:latin typeface="Arial"/>
              <a:ea typeface="Arial"/>
              <a:cs typeface="Arial"/>
              <a:sym typeface="Arial"/>
            </a:endParaRPr>
          </a:p>
        </p:txBody>
      </p:sp>
      <p:pic>
        <p:nvPicPr>
          <p:cNvPr descr="leonbphotography_IMG_9725.jpg" id="177" name="Google Shape;177;p25"/>
          <p:cNvPicPr preferRelativeResize="0"/>
          <p:nvPr/>
        </p:nvPicPr>
        <p:blipFill rotWithShape="1">
          <a:blip r:embed="rId3">
            <a:alphaModFix/>
          </a:blip>
          <a:srcRect b="0" l="0" r="0" t="0"/>
          <a:stretch/>
        </p:blipFill>
        <p:spPr>
          <a:xfrm>
            <a:off x="0" y="2700825"/>
            <a:ext cx="12685500" cy="8785926"/>
          </a:xfrm>
          <a:prstGeom prst="rect">
            <a:avLst/>
          </a:prstGeom>
          <a:noFill/>
          <a:ln>
            <a:noFill/>
          </a:ln>
        </p:spPr>
      </p:pic>
      <p:pic>
        <p:nvPicPr>
          <p:cNvPr id="178" name="Google Shape;178;p25"/>
          <p:cNvPicPr preferRelativeResize="0"/>
          <p:nvPr/>
        </p:nvPicPr>
        <p:blipFill>
          <a:blip r:embed="rId4">
            <a:alphaModFix/>
          </a:blip>
          <a:stretch>
            <a:fillRect/>
          </a:stretch>
        </p:blipFill>
        <p:spPr>
          <a:xfrm>
            <a:off x="12681359" y="2700825"/>
            <a:ext cx="11093042" cy="8922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6"/>
          <p:cNvPicPr preferRelativeResize="0"/>
          <p:nvPr/>
        </p:nvPicPr>
        <p:blipFill>
          <a:blip r:embed="rId3">
            <a:alphaModFix/>
          </a:blip>
          <a:stretch>
            <a:fillRect/>
          </a:stretch>
        </p:blipFill>
        <p:spPr>
          <a:xfrm>
            <a:off x="2045275" y="2627650"/>
            <a:ext cx="15776800" cy="10523975"/>
          </a:xfrm>
          <a:prstGeom prst="rect">
            <a:avLst/>
          </a:prstGeom>
          <a:noFill/>
          <a:ln>
            <a:noFill/>
          </a:ln>
        </p:spPr>
      </p:pic>
      <p:sp>
        <p:nvSpPr>
          <p:cNvPr id="184" name="Google Shape;184;p26"/>
          <p:cNvSpPr txBox="1"/>
          <p:nvPr/>
        </p:nvSpPr>
        <p:spPr>
          <a:xfrm>
            <a:off x="1951100" y="611550"/>
            <a:ext cx="115029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Meet Margaret…</a:t>
            </a:r>
            <a:endParaRPr b="1" sz="5800">
              <a:solidFill>
                <a:schemeClr val="l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txBox="1"/>
          <p:nvPr/>
        </p:nvSpPr>
        <p:spPr>
          <a:xfrm>
            <a:off x="1630775" y="1601650"/>
            <a:ext cx="1383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190" name="Google Shape;190;p27"/>
          <p:cNvSpPr txBox="1"/>
          <p:nvPr/>
        </p:nvSpPr>
        <p:spPr>
          <a:xfrm>
            <a:off x="1310450" y="1019225"/>
            <a:ext cx="20413800" cy="1225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chemeClr val="lt1"/>
                </a:solidFill>
                <a:latin typeface="Montserrat"/>
                <a:ea typeface="Montserrat"/>
                <a:cs typeface="Montserrat"/>
                <a:sym typeface="Montserrat"/>
              </a:rPr>
              <a:t>Can I parkrun in a wheelchair?</a:t>
            </a:r>
            <a:endParaRPr b="1"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Medium"/>
              <a:buChar char="●"/>
            </a:pPr>
            <a:r>
              <a:rPr lang="en-US" sz="4900">
                <a:solidFill>
                  <a:schemeClr val="lt1"/>
                </a:solidFill>
                <a:latin typeface="Montserrat Medium"/>
                <a:ea typeface="Montserrat Medium"/>
                <a:cs typeface="Montserrat Medium"/>
                <a:sym typeface="Montserrat Medium"/>
              </a:rPr>
              <a:t>Wheelchair users are more than welcome at parkrun. We pride ourselves on being as inclusive to as many people as possible</a:t>
            </a:r>
            <a:endParaRPr sz="49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4900">
              <a:solidFill>
                <a:schemeClr val="lt1"/>
              </a:solidFill>
              <a:latin typeface="Montserrat Medium"/>
              <a:ea typeface="Montserrat Medium"/>
              <a:cs typeface="Montserrat Medium"/>
              <a:sym typeface="Montserrat Medium"/>
            </a:endParaRPr>
          </a:p>
          <a:p>
            <a:pPr indent="-539750" lvl="0" marL="457200" rtl="0" algn="l">
              <a:spcBef>
                <a:spcPts val="0"/>
              </a:spcBef>
              <a:spcAft>
                <a:spcPts val="0"/>
              </a:spcAft>
              <a:buClr>
                <a:schemeClr val="lt1"/>
              </a:buClr>
              <a:buSzPts val="4900"/>
              <a:buFont typeface="Montserrat Medium"/>
              <a:buChar char="●"/>
            </a:pPr>
            <a:r>
              <a:rPr lang="en-US" sz="4900">
                <a:solidFill>
                  <a:schemeClr val="lt1"/>
                </a:solidFill>
                <a:latin typeface="Montserrat Medium"/>
                <a:ea typeface="Montserrat Medium"/>
                <a:cs typeface="Montserrat Medium"/>
                <a:sym typeface="Montserrat Medium"/>
              </a:rPr>
              <a:t>The suitability of the course for wheelchairs will be determined by the skill, experience and confidence of the wheelchair user</a:t>
            </a:r>
            <a:endParaRPr sz="49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4900">
              <a:solidFill>
                <a:schemeClr val="lt1"/>
              </a:solidFill>
              <a:latin typeface="Montserrat Medium"/>
              <a:ea typeface="Montserrat Medium"/>
              <a:cs typeface="Montserrat Medium"/>
              <a:sym typeface="Montserrat Medium"/>
            </a:endParaRPr>
          </a:p>
          <a:p>
            <a:pPr indent="-539750" lvl="0" marL="457200" rtl="0" algn="l">
              <a:spcBef>
                <a:spcPts val="0"/>
              </a:spcBef>
              <a:spcAft>
                <a:spcPts val="0"/>
              </a:spcAft>
              <a:buClr>
                <a:schemeClr val="lt1"/>
              </a:buClr>
              <a:buSzPts val="4900"/>
              <a:buFont typeface="Montserrat Medium"/>
              <a:buChar char="●"/>
            </a:pPr>
            <a:r>
              <a:rPr lang="en-US" sz="4900">
                <a:solidFill>
                  <a:schemeClr val="lt1"/>
                </a:solidFill>
                <a:latin typeface="Montserrat Medium"/>
                <a:ea typeface="Montserrat Medium"/>
                <a:cs typeface="Montserrat Medium"/>
                <a:sym typeface="Montserrat Medium"/>
              </a:rPr>
              <a:t>Event teams can be contacted via email to help determine suitability of each specific course for wheelchair users</a:t>
            </a:r>
            <a:endParaRPr sz="49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4900">
              <a:solidFill>
                <a:schemeClr val="lt1"/>
              </a:solidFill>
              <a:latin typeface="Montserrat Medium"/>
              <a:ea typeface="Montserrat Medium"/>
              <a:cs typeface="Montserrat Medium"/>
              <a:sym typeface="Montserrat Medium"/>
            </a:endParaRPr>
          </a:p>
          <a:p>
            <a:pPr indent="-539750" lvl="0" marL="457200" rtl="0" algn="l">
              <a:spcBef>
                <a:spcPts val="0"/>
              </a:spcBef>
              <a:spcAft>
                <a:spcPts val="0"/>
              </a:spcAft>
              <a:buClr>
                <a:schemeClr val="lt1"/>
              </a:buClr>
              <a:buSzPts val="4900"/>
              <a:buFont typeface="Montserrat Medium"/>
              <a:buChar char="●"/>
            </a:pPr>
            <a:r>
              <a:rPr lang="en-US" sz="4900">
                <a:solidFill>
                  <a:schemeClr val="lt1"/>
                </a:solidFill>
                <a:latin typeface="Montserrat Medium"/>
                <a:ea typeface="Montserrat Medium"/>
                <a:cs typeface="Montserrat Medium"/>
                <a:sym typeface="Montserrat Medium"/>
              </a:rPr>
              <a:t>Wheelchair users can be self-propelled, motorised or participate with the assistance of carer/s</a:t>
            </a:r>
            <a:endParaRPr sz="4900">
              <a:solidFill>
                <a:schemeClr val="lt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b="1" sz="4900">
              <a:solidFill>
                <a:schemeClr val="lt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8"/>
          <p:cNvSpPr txBox="1"/>
          <p:nvPr/>
        </p:nvSpPr>
        <p:spPr>
          <a:xfrm>
            <a:off x="1048350" y="1659900"/>
            <a:ext cx="20734200" cy="11498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US" sz="4900">
                <a:solidFill>
                  <a:schemeClr val="lt1"/>
                </a:solidFill>
                <a:latin typeface="Montserrat"/>
                <a:ea typeface="Montserrat"/>
                <a:cs typeface="Montserrat"/>
                <a:sym typeface="Montserrat"/>
              </a:rPr>
              <a:t>(continued)</a:t>
            </a:r>
            <a:endParaRPr sz="49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Mobility scooters are also permitted at parkrun events</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This does not include participants with short term/non-disabled conditions such as injuries</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Wheelchair users can contact the parkrun Support Team if they wish to have their profile amended to appear in the results as a wheelchair participant (MWC or WWC) (support@parkrun.com)</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Hand cycles are not permitted at parkrun events</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txBox="1"/>
          <p:nvPr/>
        </p:nvSpPr>
        <p:spPr>
          <a:xfrm>
            <a:off x="1048350" y="1659900"/>
            <a:ext cx="207342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Meet Tayla: She has Cool Person’s Syndrome…</a:t>
            </a:r>
            <a:endParaRPr b="1" sz="58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58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p:txBody>
      </p:sp>
      <p:pic>
        <p:nvPicPr>
          <p:cNvPr descr="Tayla lives with Quadriplegic Cerebral Palsy, which she nicknames 'Cool Person Syndrome'. Tayla hopes her story will inspire other people who live with a disability to give parkrun a try, so please share this short film with someone who might enjoy hearing about Tayla, her Purple Peanut, and how much she enjoys finishing parkrun before her father every Saturday! 🧡" id="201" name="Google Shape;201;p29" title="Cool person syndrome">
            <a:hlinkClick r:id="rId3"/>
          </p:cNvPr>
          <p:cNvPicPr preferRelativeResize="0"/>
          <p:nvPr/>
        </p:nvPicPr>
        <p:blipFill>
          <a:blip r:embed="rId4">
            <a:alphaModFix/>
          </a:blip>
          <a:stretch>
            <a:fillRect/>
          </a:stretch>
        </p:blipFill>
        <p:spPr>
          <a:xfrm>
            <a:off x="3654625" y="3158650"/>
            <a:ext cx="13300325" cy="9975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nvSpPr>
        <p:spPr>
          <a:xfrm>
            <a:off x="1630775" y="10425325"/>
            <a:ext cx="219573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Tailwalkers always finish last! </a:t>
            </a:r>
            <a:endParaRPr sz="4900">
              <a:latin typeface="Montserrat SemiBold"/>
              <a:ea typeface="Montserrat SemiBold"/>
              <a:cs typeface="Montserrat SemiBold"/>
              <a:sym typeface="Montserrat SemiBold"/>
            </a:endParaRPr>
          </a:p>
          <a:p>
            <a:pPr indent="0" lvl="0" marL="0" rtl="0" algn="l">
              <a:spcBef>
                <a:spcPts val="0"/>
              </a:spcBef>
              <a:spcAft>
                <a:spcPts val="0"/>
              </a:spcAft>
              <a:buNone/>
            </a:pPr>
            <a:r>
              <a:rPr lang="en-US" sz="4900">
                <a:latin typeface="Montserrat SemiBold"/>
                <a:ea typeface="Montserrat SemiBold"/>
                <a:cs typeface="Montserrat SemiBold"/>
                <a:sym typeface="Montserrat SemiBold"/>
              </a:rPr>
              <a:t>As a Tailwalker you receive 1 run/walk credit and 1 volunteer credit per event - bonus! Many of our events have a parkwalker too</a:t>
            </a:r>
            <a:endParaRPr sz="4900">
              <a:latin typeface="Montserrat SemiBold"/>
              <a:ea typeface="Montserrat SemiBold"/>
              <a:cs typeface="Montserrat SemiBold"/>
              <a:sym typeface="Montserrat SemiBold"/>
            </a:endParaRPr>
          </a:p>
        </p:txBody>
      </p:sp>
      <p:pic>
        <p:nvPicPr>
          <p:cNvPr id="207" name="Google Shape;207;p30"/>
          <p:cNvPicPr preferRelativeResize="0"/>
          <p:nvPr/>
        </p:nvPicPr>
        <p:blipFill>
          <a:blip r:embed="rId3">
            <a:alphaModFix/>
          </a:blip>
          <a:stretch>
            <a:fillRect/>
          </a:stretch>
        </p:blipFill>
        <p:spPr>
          <a:xfrm>
            <a:off x="12251203" y="313750"/>
            <a:ext cx="10914499" cy="9059874"/>
          </a:xfrm>
          <a:prstGeom prst="rect">
            <a:avLst/>
          </a:prstGeom>
          <a:noFill/>
          <a:ln>
            <a:noFill/>
          </a:ln>
        </p:spPr>
      </p:pic>
      <p:pic>
        <p:nvPicPr>
          <p:cNvPr id="208" name="Google Shape;208;p30"/>
          <p:cNvPicPr preferRelativeResize="0"/>
          <p:nvPr/>
        </p:nvPicPr>
        <p:blipFill>
          <a:blip r:embed="rId4">
            <a:alphaModFix/>
          </a:blip>
          <a:stretch>
            <a:fillRect/>
          </a:stretch>
        </p:blipFill>
        <p:spPr>
          <a:xfrm>
            <a:off x="152400" y="152400"/>
            <a:ext cx="11946404" cy="79739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nvSpPr>
        <p:spPr>
          <a:xfrm>
            <a:off x="1078125" y="10182175"/>
            <a:ext cx="10691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At the finish…</a:t>
            </a:r>
            <a:endParaRPr sz="4900">
              <a:latin typeface="Montserrat SemiBold"/>
              <a:ea typeface="Montserrat SemiBold"/>
              <a:cs typeface="Montserrat SemiBold"/>
              <a:sym typeface="Montserrat SemiBold"/>
            </a:endParaRPr>
          </a:p>
        </p:txBody>
      </p:sp>
      <p:pic>
        <p:nvPicPr>
          <p:cNvPr id="214" name="Google Shape;214;p31"/>
          <p:cNvPicPr preferRelativeResize="0"/>
          <p:nvPr/>
        </p:nvPicPr>
        <p:blipFill>
          <a:blip r:embed="rId3">
            <a:alphaModFix/>
          </a:blip>
          <a:stretch>
            <a:fillRect/>
          </a:stretch>
        </p:blipFill>
        <p:spPr>
          <a:xfrm>
            <a:off x="12026150" y="650775"/>
            <a:ext cx="12357852" cy="8248625"/>
          </a:xfrm>
          <a:prstGeom prst="rect">
            <a:avLst/>
          </a:prstGeom>
          <a:noFill/>
          <a:ln>
            <a:noFill/>
          </a:ln>
        </p:spPr>
      </p:pic>
      <p:pic>
        <p:nvPicPr>
          <p:cNvPr id="215" name="Google Shape;215;p31"/>
          <p:cNvPicPr preferRelativeResize="0"/>
          <p:nvPr/>
        </p:nvPicPr>
        <p:blipFill>
          <a:blip r:embed="rId4">
            <a:alphaModFix/>
          </a:blip>
          <a:stretch>
            <a:fillRect/>
          </a:stretch>
        </p:blipFill>
        <p:spPr>
          <a:xfrm>
            <a:off x="5975" y="650775"/>
            <a:ext cx="12020173" cy="8248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2"/>
          <p:cNvPicPr preferRelativeResize="0"/>
          <p:nvPr/>
        </p:nvPicPr>
        <p:blipFill>
          <a:blip r:embed="rId3">
            <a:alphaModFix/>
          </a:blip>
          <a:stretch>
            <a:fillRect/>
          </a:stretch>
        </p:blipFill>
        <p:spPr>
          <a:xfrm>
            <a:off x="13870548" y="152400"/>
            <a:ext cx="10069076" cy="10069076"/>
          </a:xfrm>
          <a:prstGeom prst="rect">
            <a:avLst/>
          </a:prstGeom>
          <a:noFill/>
          <a:ln>
            <a:noFill/>
          </a:ln>
        </p:spPr>
      </p:pic>
      <p:pic>
        <p:nvPicPr>
          <p:cNvPr id="221" name="Google Shape;221;p32"/>
          <p:cNvPicPr preferRelativeResize="0"/>
          <p:nvPr/>
        </p:nvPicPr>
        <p:blipFill>
          <a:blip r:embed="rId4">
            <a:alphaModFix/>
          </a:blip>
          <a:stretch>
            <a:fillRect/>
          </a:stretch>
        </p:blipFill>
        <p:spPr>
          <a:xfrm>
            <a:off x="152400" y="7425850"/>
            <a:ext cx="6137748" cy="6137748"/>
          </a:xfrm>
          <a:prstGeom prst="rect">
            <a:avLst/>
          </a:prstGeom>
          <a:noFill/>
          <a:ln>
            <a:noFill/>
          </a:ln>
        </p:spPr>
      </p:pic>
      <p:sp>
        <p:nvSpPr>
          <p:cNvPr id="222" name="Google Shape;222;p32"/>
          <p:cNvSpPr txBox="1"/>
          <p:nvPr/>
        </p:nvSpPr>
        <p:spPr>
          <a:xfrm>
            <a:off x="6493975" y="8396075"/>
            <a:ext cx="72243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Enjoy breakfast afterwards with the parkrun crew</a:t>
            </a:r>
            <a:endParaRPr sz="4900">
              <a:latin typeface="Montserrat SemiBold"/>
              <a:ea typeface="Montserrat SemiBold"/>
              <a:cs typeface="Montserrat SemiBold"/>
              <a:sym typeface="Montserrat SemiBold"/>
            </a:endParaRPr>
          </a:p>
        </p:txBody>
      </p:sp>
      <p:pic>
        <p:nvPicPr>
          <p:cNvPr id="223" name="Google Shape;223;p32"/>
          <p:cNvPicPr preferRelativeResize="0"/>
          <p:nvPr/>
        </p:nvPicPr>
        <p:blipFill>
          <a:blip r:embed="rId5">
            <a:alphaModFix/>
          </a:blip>
          <a:stretch>
            <a:fillRect/>
          </a:stretch>
        </p:blipFill>
        <p:spPr>
          <a:xfrm>
            <a:off x="4191000" y="76200"/>
            <a:ext cx="9637844" cy="7710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3"/>
          <p:cNvSpPr txBox="1"/>
          <p:nvPr/>
        </p:nvSpPr>
        <p:spPr>
          <a:xfrm>
            <a:off x="1339575" y="1106600"/>
            <a:ext cx="201225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Meet Beryl…</a:t>
            </a:r>
            <a:endParaRPr b="1" sz="5800">
              <a:solidFill>
                <a:schemeClr val="lt1"/>
              </a:solidFill>
              <a:latin typeface="Montserrat"/>
              <a:ea typeface="Montserrat"/>
              <a:cs typeface="Montserrat"/>
              <a:sym typeface="Montserrat"/>
            </a:endParaRPr>
          </a:p>
        </p:txBody>
      </p:sp>
      <p:pic>
        <p:nvPicPr>
          <p:cNvPr id="229" name="Google Shape;229;p33"/>
          <p:cNvPicPr preferRelativeResize="0"/>
          <p:nvPr/>
        </p:nvPicPr>
        <p:blipFill>
          <a:blip r:embed="rId3">
            <a:alphaModFix/>
          </a:blip>
          <a:stretch>
            <a:fillRect/>
          </a:stretch>
        </p:blipFill>
        <p:spPr>
          <a:xfrm>
            <a:off x="35675" y="2737375"/>
            <a:ext cx="12616650" cy="8415975"/>
          </a:xfrm>
          <a:prstGeom prst="rect">
            <a:avLst/>
          </a:prstGeom>
          <a:noFill/>
          <a:ln>
            <a:noFill/>
          </a:ln>
        </p:spPr>
      </p:pic>
      <p:pic>
        <p:nvPicPr>
          <p:cNvPr id="230" name="Google Shape;230;p33"/>
          <p:cNvPicPr preferRelativeResize="0"/>
          <p:nvPr/>
        </p:nvPicPr>
        <p:blipFill>
          <a:blip r:embed="rId4">
            <a:alphaModFix/>
          </a:blip>
          <a:stretch>
            <a:fillRect/>
          </a:stretch>
        </p:blipFill>
        <p:spPr>
          <a:xfrm>
            <a:off x="12804724" y="2198000"/>
            <a:ext cx="8210550" cy="10944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6"/>
          <p:cNvSpPr txBox="1"/>
          <p:nvPr/>
        </p:nvSpPr>
        <p:spPr>
          <a:xfrm>
            <a:off x="1304059" y="4823075"/>
            <a:ext cx="19562400" cy="4412400"/>
          </a:xfrm>
          <a:prstGeom prst="rect">
            <a:avLst/>
          </a:prstGeom>
          <a:noFill/>
          <a:ln>
            <a:noFill/>
          </a:ln>
        </p:spPr>
        <p:txBody>
          <a:bodyPr anchorCtr="0" anchor="ctr" bIns="50800" lIns="50800" spcFirstLastPara="1" rIns="50800" wrap="square" tIns="50800">
            <a:spAutoFit/>
          </a:bodyPr>
          <a:lstStyle/>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Save a copy of the entire presentation to your device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Edit using Google Slides, PowerPoint or Keynote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Don’t forget to “delete” “skip” or “hide” this instruction slide</a:t>
            </a:r>
            <a:endParaRPr b="1" sz="50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5000">
              <a:solidFill>
                <a:schemeClr val="lt1"/>
              </a:solidFill>
              <a:latin typeface="Montserrat"/>
              <a:ea typeface="Montserrat"/>
              <a:cs typeface="Montserrat"/>
              <a:sym typeface="Montserrat"/>
            </a:endParaRPr>
          </a:p>
        </p:txBody>
      </p:sp>
      <p:sp>
        <p:nvSpPr>
          <p:cNvPr id="122" name="Google Shape;122;p16"/>
          <p:cNvSpPr txBox="1"/>
          <p:nvPr/>
        </p:nvSpPr>
        <p:spPr>
          <a:xfrm>
            <a:off x="1304050" y="2580375"/>
            <a:ext cx="21057600" cy="1334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How to use this template presentation: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4"/>
          <p:cNvSpPr txBox="1"/>
          <p:nvPr/>
        </p:nvSpPr>
        <p:spPr>
          <a:xfrm>
            <a:off x="3712141" y="6191250"/>
            <a:ext cx="16959718" cy="1333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Why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5"/>
          <p:cNvPicPr preferRelativeResize="0"/>
          <p:nvPr/>
        </p:nvPicPr>
        <p:blipFill>
          <a:blip r:embed="rId3">
            <a:alphaModFix/>
          </a:blip>
          <a:stretch>
            <a:fillRect/>
          </a:stretch>
        </p:blipFill>
        <p:spPr>
          <a:xfrm>
            <a:off x="152400" y="152400"/>
            <a:ext cx="11626575" cy="7506425"/>
          </a:xfrm>
          <a:prstGeom prst="rect">
            <a:avLst/>
          </a:prstGeom>
          <a:noFill/>
          <a:ln>
            <a:noFill/>
          </a:ln>
        </p:spPr>
      </p:pic>
      <p:pic>
        <p:nvPicPr>
          <p:cNvPr id="241" name="Google Shape;241;p35"/>
          <p:cNvPicPr preferRelativeResize="0"/>
          <p:nvPr/>
        </p:nvPicPr>
        <p:blipFill>
          <a:blip r:embed="rId4">
            <a:alphaModFix/>
          </a:blip>
          <a:stretch>
            <a:fillRect/>
          </a:stretch>
        </p:blipFill>
        <p:spPr>
          <a:xfrm>
            <a:off x="7386075" y="7585050"/>
            <a:ext cx="8977000" cy="5992150"/>
          </a:xfrm>
          <a:prstGeom prst="rect">
            <a:avLst/>
          </a:prstGeom>
          <a:noFill/>
          <a:ln>
            <a:noFill/>
          </a:ln>
        </p:spPr>
      </p:pic>
      <p:pic>
        <p:nvPicPr>
          <p:cNvPr id="242" name="Google Shape;242;p35"/>
          <p:cNvPicPr preferRelativeResize="0"/>
          <p:nvPr/>
        </p:nvPicPr>
        <p:blipFill>
          <a:blip r:embed="rId5">
            <a:alphaModFix/>
          </a:blip>
          <a:stretch>
            <a:fillRect/>
          </a:stretch>
        </p:blipFill>
        <p:spPr>
          <a:xfrm>
            <a:off x="11778975" y="152400"/>
            <a:ext cx="12346975" cy="75064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nvSpPr>
        <p:spPr>
          <a:xfrm>
            <a:off x="2184076" y="1077479"/>
            <a:ext cx="17303700" cy="1191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Rewarding participation, not performance</a:t>
            </a:r>
            <a:endParaRPr b="1" i="0" sz="8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80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parkrun is not a race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go at your own pace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do 5km or build up slowly</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You can earn credits towards volunteer or run/walk milestone shirts (starting with a “10” shirt for juniors)</a:t>
            </a:r>
            <a:endParaRPr sz="49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FFFFFF"/>
              </a:buClr>
              <a:buSzPts val="8000"/>
              <a:buFont typeface="Montserrat"/>
              <a:buNone/>
            </a:pPr>
            <a:r>
              <a:t/>
            </a:r>
            <a:endParaRPr sz="80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24541871536_565d382235.jpg" id="252" name="Google Shape;252;p37"/>
          <p:cNvPicPr preferRelativeResize="0"/>
          <p:nvPr/>
        </p:nvPicPr>
        <p:blipFill rotWithShape="1">
          <a:blip r:embed="rId3">
            <a:alphaModFix/>
          </a:blip>
          <a:srcRect b="0" l="0" r="0" t="0"/>
          <a:stretch/>
        </p:blipFill>
        <p:spPr>
          <a:xfrm>
            <a:off x="-222749" y="-3116489"/>
            <a:ext cx="24829498" cy="1862212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8"/>
          <p:cNvSpPr txBox="1"/>
          <p:nvPr/>
        </p:nvSpPr>
        <p:spPr>
          <a:xfrm>
            <a:off x="902750" y="1249775"/>
            <a:ext cx="188997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Meet Jono…</a:t>
            </a:r>
            <a:endParaRPr b="1" sz="5800">
              <a:solidFill>
                <a:schemeClr val="lt1"/>
              </a:solidFill>
              <a:latin typeface="Montserrat"/>
              <a:ea typeface="Montserrat"/>
              <a:cs typeface="Montserrat"/>
              <a:sym typeface="Montserrat"/>
            </a:endParaRPr>
          </a:p>
        </p:txBody>
      </p:sp>
      <p:pic>
        <p:nvPicPr>
          <p:cNvPr id="258" name="Google Shape;258;p38"/>
          <p:cNvPicPr preferRelativeResize="0"/>
          <p:nvPr/>
        </p:nvPicPr>
        <p:blipFill>
          <a:blip r:embed="rId3">
            <a:alphaModFix/>
          </a:blip>
          <a:stretch>
            <a:fillRect/>
          </a:stretch>
        </p:blipFill>
        <p:spPr>
          <a:xfrm>
            <a:off x="152400" y="2860475"/>
            <a:ext cx="10476775" cy="10476776"/>
          </a:xfrm>
          <a:prstGeom prst="rect">
            <a:avLst/>
          </a:prstGeom>
          <a:noFill/>
          <a:ln>
            <a:noFill/>
          </a:ln>
        </p:spPr>
      </p:pic>
      <p:pic>
        <p:nvPicPr>
          <p:cNvPr id="259" name="Google Shape;259;p38"/>
          <p:cNvPicPr preferRelativeResize="0"/>
          <p:nvPr/>
        </p:nvPicPr>
        <p:blipFill>
          <a:blip r:embed="rId4">
            <a:alphaModFix/>
          </a:blip>
          <a:stretch>
            <a:fillRect/>
          </a:stretch>
        </p:blipFill>
        <p:spPr>
          <a:xfrm>
            <a:off x="10781575" y="2860475"/>
            <a:ext cx="10476776" cy="69845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9"/>
          <p:cNvSpPr txBox="1"/>
          <p:nvPr/>
        </p:nvSpPr>
        <p:spPr>
          <a:xfrm>
            <a:off x="13131289" y="2298700"/>
            <a:ext cx="9006300" cy="872100"/>
          </a:xfrm>
          <a:prstGeom prst="rect">
            <a:avLst/>
          </a:prstGeom>
          <a:noFill/>
          <a:ln>
            <a:noFill/>
          </a:ln>
        </p:spPr>
        <p:txBody>
          <a:bodyPr anchorCtr="0" anchor="ctr" bIns="50800" lIns="50800" spcFirstLastPara="1" rIns="50800" wrap="square" tIns="50800">
            <a:spAutoFit/>
          </a:bodyPr>
          <a:lstStyle/>
          <a:p>
            <a:pPr indent="0" lvl="0" marL="0" marR="0" rtl="0" algn="ctr">
              <a:lnSpc>
                <a:spcPct val="196000"/>
              </a:lnSpc>
              <a:spcBef>
                <a:spcPts val="0"/>
              </a:spcBef>
              <a:spcAft>
                <a:spcPts val="0"/>
              </a:spcAft>
              <a:buClr>
                <a:srgbClr val="FFB200"/>
              </a:buClr>
              <a:buSzPts val="5000"/>
              <a:buFont typeface="Montserrat Medium"/>
              <a:buNone/>
            </a:pPr>
            <a:r>
              <a:rPr b="0" i="0" lang="en-US" sz="5000" u="none" cap="none" strike="noStrike">
                <a:solidFill>
                  <a:srgbClr val="FFB200"/>
                </a:solidFill>
                <a:latin typeface="Montserrat Medium"/>
                <a:ea typeface="Montserrat Medium"/>
                <a:cs typeface="Montserrat Medium"/>
                <a:sym typeface="Montserrat Medium"/>
              </a:rPr>
              <a:t>parkrun Australia’s growth </a:t>
            </a:r>
            <a:endParaRPr b="0" i="0" sz="5000" u="none" cap="none" strike="noStrike">
              <a:solidFill>
                <a:srgbClr val="000000"/>
              </a:solidFill>
              <a:latin typeface="Times"/>
              <a:ea typeface="Times"/>
              <a:cs typeface="Times"/>
              <a:sym typeface="Times"/>
            </a:endParaRPr>
          </a:p>
        </p:txBody>
      </p:sp>
      <p:sp>
        <p:nvSpPr>
          <p:cNvPr id="265" name="Google Shape;265;p39"/>
          <p:cNvSpPr txBox="1"/>
          <p:nvPr/>
        </p:nvSpPr>
        <p:spPr>
          <a:xfrm>
            <a:off x="12640935" y="3922235"/>
            <a:ext cx="9987000" cy="8784000"/>
          </a:xfrm>
          <a:prstGeom prst="rect">
            <a:avLst/>
          </a:prstGeom>
          <a:noFill/>
          <a:ln>
            <a:noFill/>
          </a:ln>
        </p:spPr>
        <p:txBody>
          <a:bodyPr anchorCtr="0" anchor="ctr" bIns="50800" lIns="50800" spcFirstLastPara="1" rIns="50800" wrap="square" tIns="50800">
            <a:spAutoFit/>
          </a:bodyPr>
          <a:lstStyle/>
          <a:p>
            <a:pPr indent="-457200" lvl="0" marL="457200" marR="0" rtl="0" algn="l">
              <a:lnSpc>
                <a:spcPct val="100000"/>
              </a:lnSpc>
              <a:spcBef>
                <a:spcPts val="0"/>
              </a:spcBef>
              <a:spcAft>
                <a:spcPts val="0"/>
              </a:spcAft>
              <a:buClr>
                <a:srgbClr val="FFFFFF"/>
              </a:buClr>
              <a:buSzPts val="4600"/>
              <a:buFont typeface="Montserrat Medium"/>
              <a:buNone/>
            </a:pPr>
            <a:r>
              <a:rPr b="0" i="0" lang="en-US" sz="4600" u="none" cap="none" strike="noStrike">
                <a:solidFill>
                  <a:srgbClr val="FFFFFF"/>
                </a:solidFill>
                <a:latin typeface="Montserrat Medium"/>
                <a:ea typeface="Montserrat Medium"/>
                <a:cs typeface="Montserrat Medium"/>
                <a:sym typeface="Montserrat Medium"/>
              </a:rPr>
              <a:t>	</a:t>
            </a:r>
            <a:r>
              <a:rPr b="0" i="0" lang="en-US" sz="4600" u="none" cap="none" strike="noStrike">
                <a:solidFill>
                  <a:srgbClr val="FFFFFF"/>
                </a:solidFill>
                <a:latin typeface="Montserrat"/>
                <a:ea typeface="Montserrat"/>
                <a:cs typeface="Montserrat"/>
                <a:sym typeface="Montserrat"/>
              </a:rPr>
              <a:t>•	</a:t>
            </a:r>
            <a:r>
              <a:rPr lang="en-US" sz="4600">
                <a:solidFill>
                  <a:srgbClr val="FFFFFF"/>
                </a:solidFill>
                <a:latin typeface="Montserrat"/>
                <a:ea typeface="Montserrat"/>
                <a:cs typeface="Montserrat"/>
                <a:sym typeface="Montserrat"/>
              </a:rPr>
              <a:t>More than 460</a:t>
            </a:r>
            <a:r>
              <a:rPr b="0" i="0" lang="en-US" sz="4600" u="none" cap="none" strike="noStrike">
                <a:solidFill>
                  <a:srgbClr val="FFFFFF"/>
                </a:solidFill>
                <a:latin typeface="Montserrat"/>
                <a:ea typeface="Montserrat"/>
                <a:cs typeface="Montserrat"/>
                <a:sym typeface="Montserrat"/>
              </a:rPr>
              <a:t> events every Saturday morning</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Medium"/>
              <a:buNone/>
            </a:pPr>
            <a:r>
              <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850,000</a:t>
            </a:r>
            <a:r>
              <a:rPr b="0" i="0" lang="en-US" sz="4600" u="none" cap="none" strike="noStrike">
                <a:solidFill>
                  <a:srgbClr val="FFFFFF"/>
                </a:solidFill>
                <a:latin typeface="Montserrat"/>
                <a:ea typeface="Montserrat"/>
                <a:cs typeface="Montserrat"/>
                <a:sym typeface="Montserrat"/>
              </a:rPr>
              <a:t> individuals </a:t>
            </a:r>
            <a:r>
              <a:rPr lang="en-US" sz="4600">
                <a:solidFill>
                  <a:srgbClr val="FFFFFF"/>
                </a:solidFill>
                <a:latin typeface="Montserrat"/>
                <a:ea typeface="Montserrat"/>
                <a:cs typeface="Montserrat"/>
                <a:sym typeface="Montserrat"/>
              </a:rPr>
              <a:t>walking and running</a:t>
            </a:r>
            <a:r>
              <a:rPr b="0" i="0" lang="en-US" sz="4600" u="none" cap="none" strike="noStrike">
                <a:solidFill>
                  <a:srgbClr val="FFFFFF"/>
                </a:solidFill>
                <a:latin typeface="Montserrat"/>
                <a:ea typeface="Montserrat"/>
                <a:cs typeface="Montserrat"/>
                <a:sym typeface="Montserrat"/>
              </a:rPr>
              <a:t> including 1</a:t>
            </a:r>
            <a:r>
              <a:rPr lang="en-US" sz="4600">
                <a:solidFill>
                  <a:srgbClr val="FFFFFF"/>
                </a:solidFill>
                <a:latin typeface="Montserrat"/>
                <a:ea typeface="Montserrat"/>
                <a:cs typeface="Montserrat"/>
                <a:sym typeface="Montserrat"/>
              </a:rPr>
              <a:t>40,000</a:t>
            </a:r>
            <a:r>
              <a:rPr b="0" i="0" lang="en-US" sz="4600" u="none" cap="none" strike="noStrike">
                <a:solidFill>
                  <a:srgbClr val="FFFFFF"/>
                </a:solidFill>
                <a:latin typeface="Montserrat"/>
                <a:ea typeface="Montserrat"/>
                <a:cs typeface="Montserrat"/>
                <a:sym typeface="Montserrat"/>
              </a:rPr>
              <a:t> people volunteer</a:t>
            </a:r>
            <a:r>
              <a:rPr lang="en-US" sz="4600">
                <a:solidFill>
                  <a:srgbClr val="FFFFFF"/>
                </a:solidFill>
                <a:latin typeface="Montserrat"/>
                <a:ea typeface="Montserrat"/>
                <a:cs typeface="Montserrat"/>
                <a:sym typeface="Montserrat"/>
              </a:rPr>
              <a:t>ing</a:t>
            </a:r>
            <a:r>
              <a:rPr b="0" i="0" lang="en-US" sz="4600" u="none" cap="none" strike="noStrike">
                <a:solidFill>
                  <a:srgbClr val="FFFFFF"/>
                </a:solidFill>
                <a:latin typeface="Montserrat"/>
                <a:ea typeface="Montserrat"/>
                <a:cs typeface="Montserrat"/>
                <a:sym typeface="Montserrat"/>
              </a:rPr>
              <a:t> </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5</a:t>
            </a:r>
            <a:r>
              <a:rPr lang="en-US" sz="4600">
                <a:solidFill>
                  <a:srgbClr val="FFFFFF"/>
                </a:solidFill>
                <a:latin typeface="Montserrat"/>
                <a:ea typeface="Montserrat"/>
                <a:cs typeface="Montserrat"/>
                <a:sym typeface="Montserrat"/>
              </a:rPr>
              <a:t>5</a:t>
            </a:r>
            <a:r>
              <a:rPr b="0" i="0" lang="en-US" sz="4600" u="none" cap="none" strike="noStrike">
                <a:solidFill>
                  <a:srgbClr val="FFFFFF"/>
                </a:solidFill>
                <a:latin typeface="Montserrat"/>
                <a:ea typeface="Montserrat"/>
                <a:cs typeface="Montserrat"/>
                <a:sym typeface="Montserrat"/>
              </a:rPr>
              <a:t>,000+ walkers</a:t>
            </a:r>
            <a:r>
              <a:rPr lang="en-US" sz="4600">
                <a:solidFill>
                  <a:srgbClr val="FFFFFF"/>
                </a:solidFill>
                <a:latin typeface="Montserrat"/>
                <a:ea typeface="Montserrat"/>
                <a:cs typeface="Montserrat"/>
                <a:sym typeface="Montserrat"/>
              </a:rPr>
              <a:t> and </a:t>
            </a:r>
            <a:r>
              <a:rPr b="0" i="0" lang="en-US" sz="4600" u="none" cap="none" strike="noStrike">
                <a:solidFill>
                  <a:srgbClr val="FFFFFF"/>
                </a:solidFill>
                <a:latin typeface="Montserrat"/>
                <a:ea typeface="Montserrat"/>
                <a:cs typeface="Montserrat"/>
                <a:sym typeface="Montserrat"/>
              </a:rPr>
              <a:t>runners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5,000 </a:t>
            </a:r>
            <a:r>
              <a:rPr b="0" i="0" lang="en-US" sz="4600" u="none" cap="none" strike="noStrike">
                <a:solidFill>
                  <a:srgbClr val="FFFFFF"/>
                </a:solidFill>
                <a:latin typeface="Montserrat"/>
                <a:ea typeface="Montserrat"/>
                <a:cs typeface="Montserrat"/>
                <a:sym typeface="Montserrat"/>
              </a:rPr>
              <a:t>volunteers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Medium"/>
                <a:ea typeface="Montserrat Medium"/>
                <a:cs typeface="Montserrat Medium"/>
                <a:sym typeface="Montserrat Medium"/>
              </a:rPr>
            </a:b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66" name="Google Shape;266;p39"/>
          <p:cNvPicPr preferRelativeResize="0"/>
          <p:nvPr/>
        </p:nvPicPr>
        <p:blipFill>
          <a:blip r:embed="rId3">
            <a:alphaModFix/>
          </a:blip>
          <a:stretch>
            <a:fillRect/>
          </a:stretch>
        </p:blipFill>
        <p:spPr>
          <a:xfrm>
            <a:off x="-3265286" y="0"/>
            <a:ext cx="15906237" cy="13716001"/>
          </a:xfrm>
          <a:prstGeom prst="rect">
            <a:avLst/>
          </a:prstGeom>
          <a:noFill/>
          <a:ln>
            <a:noFill/>
          </a:ln>
        </p:spPr>
      </p:pic>
      <p:pic>
        <p:nvPicPr>
          <p:cNvPr id="267" name="Google Shape;267;p39"/>
          <p:cNvPicPr preferRelativeResize="0"/>
          <p:nvPr/>
        </p:nvPicPr>
        <p:blipFill>
          <a:blip r:embed="rId4">
            <a:alphaModFix/>
          </a:blip>
          <a:stretch>
            <a:fillRect/>
          </a:stretch>
        </p:blipFill>
        <p:spPr>
          <a:xfrm>
            <a:off x="-464624" y="0"/>
            <a:ext cx="13334160" cy="13715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0"/>
          <p:cNvSpPr txBox="1"/>
          <p:nvPr/>
        </p:nvSpPr>
        <p:spPr>
          <a:xfrm>
            <a:off x="11633375" y="-211803"/>
            <a:ext cx="10789800" cy="29332200"/>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200000"/>
              </a:lnSpc>
              <a:spcBef>
                <a:spcPts val="0"/>
              </a:spcBef>
              <a:spcAft>
                <a:spcPts val="0"/>
              </a:spcAft>
              <a:buClr>
                <a:srgbClr val="00D5BC"/>
              </a:buClr>
              <a:buSzPts val="4700"/>
              <a:buFont typeface="Montserrat"/>
              <a:buNone/>
            </a:pPr>
            <a:r>
              <a:rPr b="1" i="0" lang="en-US" sz="4700" u="none" cap="none" strike="noStrike">
                <a:solidFill>
                  <a:srgbClr val="00D5BC"/>
                </a:solidFill>
                <a:latin typeface="Montserrat"/>
                <a:ea typeface="Montserrat"/>
                <a:cs typeface="Montserrat"/>
                <a:sym typeface="Montserrat"/>
              </a:rPr>
              <a:t>A global phenomenon</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0" marR="0" rtl="0" algn="l">
              <a:lnSpc>
                <a:spcPct val="210638"/>
              </a:lnSpc>
              <a:spcBef>
                <a:spcPts val="0"/>
              </a:spcBef>
              <a:spcAft>
                <a:spcPts val="0"/>
              </a:spcAft>
              <a:buClr>
                <a:srgbClr val="000000"/>
              </a:buClr>
              <a:buSzPts val="4700"/>
              <a:buFont typeface="Arial"/>
              <a:buNone/>
            </a:pPr>
            <a:r>
              <a:rPr b="0" i="0" lang="en-US" sz="4700" u="none" cap="none" strike="noStrike">
                <a:solidFill>
                  <a:schemeClr val="lt1"/>
                </a:solidFill>
                <a:latin typeface="Montserrat"/>
                <a:ea typeface="Montserrat"/>
                <a:cs typeface="Montserrat"/>
                <a:sym typeface="Montserrat"/>
              </a:rPr>
              <a:t>•	23 countries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2100 weekly events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260,000+ weekly participants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chemeClr val="lt1"/>
                </a:solidFill>
                <a:latin typeface="Montserrat"/>
                <a:ea typeface="Montserrat"/>
                <a:cs typeface="Montserrat"/>
                <a:sym typeface="Montserrat"/>
              </a:rPr>
              <a:t>   •	12 million+ have taken part worldwide</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	350,000 weekly participants</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5 million+ taking part worldide</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Will double in size by 2023</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73" name="Google Shape;273;p40"/>
          <p:cNvPicPr preferRelativeResize="0"/>
          <p:nvPr/>
        </p:nvPicPr>
        <p:blipFill>
          <a:blip r:embed="rId3">
            <a:alphaModFix/>
          </a:blip>
          <a:stretch>
            <a:fillRect/>
          </a:stretch>
        </p:blipFill>
        <p:spPr>
          <a:xfrm>
            <a:off x="152400" y="152400"/>
            <a:ext cx="10789799" cy="13563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1"/>
          <p:cNvSpPr txBox="1"/>
          <p:nvPr/>
        </p:nvSpPr>
        <p:spPr>
          <a:xfrm>
            <a:off x="3712141" y="5575300"/>
            <a:ext cx="16959718" cy="25654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are the benefits of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2"/>
          <p:cNvSpPr txBox="1"/>
          <p:nvPr/>
        </p:nvSpPr>
        <p:spPr>
          <a:xfrm>
            <a:off x="1223075" y="1281325"/>
            <a:ext cx="20996400" cy="12085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47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parkrun can help with forming regular habits of physical activity including increased movement during the week</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pressure environment - it’s not a race and you will not finish last - that’s the tailwalker’s job!</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No ongoing commitment - join in on Saturdays when you would like to</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You can join in with your dog, kids, grandparents, neighbours, friends - everyone is welcome at parkrun</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Did we mention it’s free?</a:t>
            </a:r>
            <a:endParaRPr sz="49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3"/>
          <p:cNvSpPr txBox="1"/>
          <p:nvPr/>
        </p:nvSpPr>
        <p:spPr>
          <a:xfrm>
            <a:off x="407575" y="4616698"/>
            <a:ext cx="21901800" cy="6890700"/>
          </a:xfrm>
          <a:prstGeom prst="rect">
            <a:avLst/>
          </a:prstGeom>
          <a:noFill/>
          <a:ln>
            <a:noFill/>
          </a:ln>
        </p:spPr>
        <p:txBody>
          <a:bodyPr anchorCtr="0" anchor="ctr" bIns="50800" lIns="50800" spcFirstLastPara="1" rIns="50800" wrap="square" tIns="50800">
            <a:spAutoFit/>
          </a:bodyPr>
          <a:lstStyle/>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91% of all respondents reported a sense of personal achievement</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89% reported improvements to their fitness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85% reported improvements to their physical health</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79% reported improvements to their happiness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69% reported improvements to their mental health</a:t>
            </a:r>
            <a:endParaRPr i="0" sz="4900" u="none" cap="none" strike="noStrike">
              <a:solidFill>
                <a:srgbClr val="000000"/>
              </a:solidFill>
              <a:latin typeface="Montserrat"/>
              <a:ea typeface="Montserrat"/>
              <a:cs typeface="Montserrat"/>
              <a:sym typeface="Montserrat"/>
            </a:endParaRPr>
          </a:p>
        </p:txBody>
      </p:sp>
      <p:sp>
        <p:nvSpPr>
          <p:cNvPr id="289" name="Google Shape;289;p43"/>
          <p:cNvSpPr txBox="1"/>
          <p:nvPr/>
        </p:nvSpPr>
        <p:spPr>
          <a:xfrm>
            <a:off x="-907173" y="548220"/>
            <a:ext cx="24531300" cy="1334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2019 parkrun Health &amp; Wellbeing Survey</a:t>
            </a:r>
            <a:endParaRPr b="0" i="0" sz="1400" u="none" cap="none" strike="noStrike">
              <a:solidFill>
                <a:srgbClr val="000000"/>
              </a:solidFill>
              <a:latin typeface="Arial"/>
              <a:ea typeface="Arial"/>
              <a:cs typeface="Arial"/>
              <a:sym typeface="Arial"/>
            </a:endParaRPr>
          </a:p>
        </p:txBody>
      </p:sp>
      <p:sp>
        <p:nvSpPr>
          <p:cNvPr id="290" name="Google Shape;290;p43"/>
          <p:cNvSpPr txBox="1"/>
          <p:nvPr/>
        </p:nvSpPr>
        <p:spPr>
          <a:xfrm>
            <a:off x="-5192334" y="2371205"/>
            <a:ext cx="24531300" cy="102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000"/>
              <a:buFont typeface="Montserrat"/>
              <a:buNone/>
            </a:pPr>
            <a:r>
              <a:rPr b="1" i="0" lang="en-US" sz="6000" u="none" cap="none" strike="noStrike">
                <a:solidFill>
                  <a:srgbClr val="FFFFFF"/>
                </a:solidFill>
                <a:latin typeface="Montserrat"/>
                <a:ea typeface="Montserrat"/>
                <a:cs typeface="Montserrat"/>
                <a:sym typeface="Montserrat"/>
              </a:rPr>
              <a:t>After participating at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idx="3" type="body"/>
          </p:nvPr>
        </p:nvSpPr>
        <p:spPr>
          <a:xfrm>
            <a:off x="2775283" y="7117179"/>
            <a:ext cx="18833434" cy="1333501"/>
          </a:xfrm>
          <a:prstGeom prst="rect">
            <a:avLst/>
          </a:prstGeom>
          <a:noFill/>
          <a:ln>
            <a:noFill/>
          </a:ln>
        </p:spPr>
        <p:txBody>
          <a:bodyPr anchorCtr="0" anchor="t" bIns="50800" lIns="50800" spcFirstLastPara="1" rIns="50800" wrap="square" tIns="50800">
            <a:spAutoFit/>
          </a:bodyPr>
          <a:lstStyle/>
          <a:p>
            <a:pPr indent="0" lvl="0" marL="0" rtl="0" algn="ctr">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Title and name of presenter</a:t>
            </a:r>
            <a:endParaRPr/>
          </a:p>
        </p:txBody>
      </p:sp>
      <p:sp>
        <p:nvSpPr>
          <p:cNvPr id="128" name="Google Shape;128;p17"/>
          <p:cNvSpPr txBox="1"/>
          <p:nvPr/>
        </p:nvSpPr>
        <p:spPr>
          <a:xfrm>
            <a:off x="2775283" y="8615779"/>
            <a:ext cx="18833434" cy="571501"/>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1" i="0" lang="en-US" sz="3000" u="none" cap="none" strike="noStrike">
                <a:solidFill>
                  <a:srgbClr val="FFFFFF"/>
                </a:solidFill>
                <a:latin typeface="Montserrat"/>
                <a:ea typeface="Montserrat"/>
                <a:cs typeface="Montserrat"/>
                <a:sym typeface="Montserrat"/>
              </a:rPr>
              <a:t>DATE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4"/>
          <p:cNvSpPr txBox="1"/>
          <p:nvPr/>
        </p:nvSpPr>
        <p:spPr>
          <a:xfrm>
            <a:off x="1485175" y="1572525"/>
            <a:ext cx="81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296" name="Google Shape;296;p44"/>
          <p:cNvSpPr txBox="1"/>
          <p:nvPr/>
        </p:nvSpPr>
        <p:spPr>
          <a:xfrm>
            <a:off x="1193950" y="1543425"/>
            <a:ext cx="611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297" name="Google Shape;297;p44"/>
          <p:cNvSpPr txBox="1"/>
          <p:nvPr/>
        </p:nvSpPr>
        <p:spPr>
          <a:xfrm>
            <a:off x="1252200" y="1426925"/>
            <a:ext cx="194529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Meet Kylee and Veronika: Living our best lives</a:t>
            </a:r>
            <a:endParaRPr b="1" sz="5800">
              <a:solidFill>
                <a:schemeClr val="lt1"/>
              </a:solidFill>
              <a:latin typeface="Montserrat"/>
              <a:ea typeface="Montserrat"/>
              <a:cs typeface="Montserrat"/>
              <a:sym typeface="Montserrat"/>
            </a:endParaRPr>
          </a:p>
        </p:txBody>
      </p:sp>
      <p:pic>
        <p:nvPicPr>
          <p:cNvPr descr="Veronika was diagnosed with Down's syndrome, cerebral palsy, autism and epilepsy after she was born, and her parents were told she would never walk.   &#10;&#10;Watch how parkrun has given Veronika social confidence and allows Veronika and mum, Kylee, to live their best lives." id="298" name="Google Shape;298;p44" title="Living our best lives">
            <a:hlinkClick r:id="rId3"/>
          </p:cNvPr>
          <p:cNvPicPr preferRelativeResize="0"/>
          <p:nvPr/>
        </p:nvPicPr>
        <p:blipFill>
          <a:blip r:embed="rId4">
            <a:alphaModFix/>
          </a:blip>
          <a:stretch>
            <a:fillRect/>
          </a:stretch>
        </p:blipFill>
        <p:spPr>
          <a:xfrm>
            <a:off x="11049075" y="3129875"/>
            <a:ext cx="9656026" cy="6162675"/>
          </a:xfrm>
          <a:prstGeom prst="rect">
            <a:avLst/>
          </a:prstGeom>
          <a:noFill/>
          <a:ln>
            <a:noFill/>
          </a:ln>
        </p:spPr>
      </p:pic>
      <p:pic>
        <p:nvPicPr>
          <p:cNvPr id="299" name="Google Shape;299;p44"/>
          <p:cNvPicPr preferRelativeResize="0"/>
          <p:nvPr/>
        </p:nvPicPr>
        <p:blipFill>
          <a:blip r:embed="rId5">
            <a:alphaModFix/>
          </a:blip>
          <a:stretch>
            <a:fillRect/>
          </a:stretch>
        </p:blipFill>
        <p:spPr>
          <a:xfrm>
            <a:off x="1897225" y="3129875"/>
            <a:ext cx="8210550" cy="6162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5"/>
          <p:cNvSpPr txBox="1"/>
          <p:nvPr/>
        </p:nvSpPr>
        <p:spPr>
          <a:xfrm>
            <a:off x="1106625" y="2679150"/>
            <a:ext cx="20763300" cy="962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chemeClr val="lt1"/>
                </a:solidFill>
                <a:latin typeface="Montserrat"/>
                <a:ea typeface="Montserrat"/>
                <a:cs typeface="Montserrat"/>
                <a:sym typeface="Montserrat"/>
              </a:rPr>
              <a:t>How can I join in the fun?</a:t>
            </a:r>
            <a:endParaRPr b="1"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Visit </a:t>
            </a:r>
            <a:r>
              <a:rPr b="1" lang="en-US" sz="4700" u="sng">
                <a:solidFill>
                  <a:schemeClr val="lt1"/>
                </a:solidFill>
                <a:latin typeface="Montserrat"/>
                <a:ea typeface="Montserrat"/>
                <a:cs typeface="Montserrat"/>
                <a:sym typeface="Montserrat"/>
                <a:hlinkClick r:id="rId3">
                  <a:extLst>
                    <a:ext uri="{A12FA001-AC4F-418D-AE19-62706E023703}">
                      <ahyp:hlinkClr val="tx"/>
                    </a:ext>
                  </a:extLst>
                </a:hlinkClick>
              </a:rPr>
              <a:t>www.parkrun.com.au</a:t>
            </a:r>
            <a:r>
              <a:rPr b="1" lang="en-US" sz="4700">
                <a:solidFill>
                  <a:schemeClr val="lt1"/>
                </a:solidFill>
                <a:latin typeface="Montserrat"/>
                <a:ea typeface="Montserrat"/>
                <a:cs typeface="Montserrat"/>
                <a:sym typeface="Montserrat"/>
              </a:rPr>
              <a:t> to find your nearest event and register for a free barcode - you only need to do this once</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Follow a parkrun event’s social media pages</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Arrive a few minutes early for the First Timers Welcome</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Enjoy the morning!</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6"/>
          <p:cNvSpPr/>
          <p:nvPr/>
        </p:nvSpPr>
        <p:spPr>
          <a:xfrm>
            <a:off x="26601142" y="12059973"/>
            <a:ext cx="3146742" cy="455922"/>
          </a:xfrm>
          <a:custGeom>
            <a:rect b="b" l="l" r="r" t="t"/>
            <a:pathLst>
              <a:path extrusionOk="0" h="21600" w="21600">
                <a:moveTo>
                  <a:pt x="0" y="15510"/>
                </a:moveTo>
                <a:lnTo>
                  <a:pt x="4702" y="15510"/>
                </a:lnTo>
                <a:lnTo>
                  <a:pt x="14665" y="0"/>
                </a:lnTo>
                <a:lnTo>
                  <a:pt x="21600" y="21600"/>
                </a:lnTo>
              </a:path>
            </a:pathLst>
          </a:custGeom>
          <a:noFill/>
          <a:ln cap="flat" cmpd="sng" w="63500">
            <a:solidFill>
              <a:srgbClr val="FFB200"/>
            </a:solidFill>
            <a:prstDash val="solid"/>
            <a:miter lim="400000"/>
            <a:headEnd len="med" w="med" type="oval"/>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310" name="Google Shape;310;p46"/>
          <p:cNvSpPr txBox="1"/>
          <p:nvPr/>
        </p:nvSpPr>
        <p:spPr>
          <a:xfrm>
            <a:off x="6122652" y="10144831"/>
            <a:ext cx="12138600" cy="826200"/>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FFFFFF"/>
              </a:buClr>
              <a:buSzPts val="4700"/>
              <a:buFont typeface="Montserrat"/>
              <a:buNone/>
            </a:pPr>
            <a:r>
              <a:rPr b="1" i="0" lang="en-US" sz="4700" cap="none" strike="noStrike">
                <a:solidFill>
                  <a:schemeClr val="lt1"/>
                </a:solidFill>
                <a:latin typeface="Montserrat"/>
                <a:ea typeface="Montserrat"/>
                <a:cs typeface="Montserrat"/>
                <a:sym typeface="Montserrat"/>
              </a:rPr>
              <a:t>[your contact details</a:t>
            </a:r>
            <a:r>
              <a:rPr b="1" lang="en-US" sz="4700">
                <a:solidFill>
                  <a:schemeClr val="lt1"/>
                </a:solidFill>
                <a:latin typeface="Montserrat"/>
                <a:ea typeface="Montserrat"/>
                <a:cs typeface="Montserrat"/>
                <a:sym typeface="Montserrat"/>
              </a:rPr>
              <a: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284466" y="6773195"/>
            <a:ext cx="9815069" cy="13335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In the beginning…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parkrun pioneers.jpg" id="138" name="Google Shape;138;p19"/>
          <p:cNvPicPr preferRelativeResize="0"/>
          <p:nvPr/>
        </p:nvPicPr>
        <p:blipFill rotWithShape="1">
          <a:blip r:embed="rId3">
            <a:alphaModFix/>
          </a:blip>
          <a:srcRect b="0" l="0" r="0" t="0"/>
          <a:stretch/>
        </p:blipFill>
        <p:spPr>
          <a:xfrm>
            <a:off x="-141671" y="-2718439"/>
            <a:ext cx="24667343" cy="174241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22599606265_bb8af9601b_k.jpg" id="143" name="Google Shape;143;p20"/>
          <p:cNvPicPr preferRelativeResize="0"/>
          <p:nvPr/>
        </p:nvPicPr>
        <p:blipFill rotWithShape="1">
          <a:blip r:embed="rId3">
            <a:alphaModFix/>
          </a:blip>
          <a:srcRect b="0" l="0" r="0" t="0"/>
          <a:stretch/>
        </p:blipFill>
        <p:spPr>
          <a:xfrm>
            <a:off x="-626698" y="-1934369"/>
            <a:ext cx="25107579" cy="16734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nvSpPr>
        <p:spPr>
          <a:xfrm>
            <a:off x="3842765" y="6191250"/>
            <a:ext cx="16698469" cy="13335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does a parkrun look like?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2"/>
          <p:cNvPicPr preferRelativeResize="0"/>
          <p:nvPr/>
        </p:nvPicPr>
        <p:blipFill>
          <a:blip r:embed="rId3">
            <a:alphaModFix/>
          </a:blip>
          <a:stretch>
            <a:fillRect/>
          </a:stretch>
        </p:blipFill>
        <p:spPr>
          <a:xfrm>
            <a:off x="2528138" y="0"/>
            <a:ext cx="19327724" cy="9692174"/>
          </a:xfrm>
          <a:prstGeom prst="rect">
            <a:avLst/>
          </a:prstGeom>
          <a:noFill/>
          <a:ln>
            <a:noFill/>
          </a:ln>
        </p:spPr>
      </p:pic>
      <p:pic>
        <p:nvPicPr>
          <p:cNvPr id="154" name="Google Shape;154;p22"/>
          <p:cNvPicPr preferRelativeResize="0"/>
          <p:nvPr/>
        </p:nvPicPr>
        <p:blipFill>
          <a:blip r:embed="rId4">
            <a:alphaModFix/>
          </a:blip>
          <a:stretch>
            <a:fillRect/>
          </a:stretch>
        </p:blipFill>
        <p:spPr>
          <a:xfrm>
            <a:off x="8098500" y="9692175"/>
            <a:ext cx="8187001" cy="3784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b="0" l="0" r="0" t="0"/>
          <a:stretch/>
        </p:blipFill>
        <p:spPr>
          <a:xfrm>
            <a:off x="5100" y="7758575"/>
            <a:ext cx="10070775" cy="6067401"/>
          </a:xfrm>
          <a:prstGeom prst="rect">
            <a:avLst/>
          </a:prstGeom>
          <a:noFill/>
          <a:ln>
            <a:noFill/>
          </a:ln>
        </p:spPr>
      </p:pic>
      <p:pic>
        <p:nvPicPr>
          <p:cNvPr id="160" name="Google Shape;160;p23"/>
          <p:cNvPicPr preferRelativeResize="0"/>
          <p:nvPr/>
        </p:nvPicPr>
        <p:blipFill>
          <a:blip r:embed="rId4">
            <a:alphaModFix/>
          </a:blip>
          <a:stretch>
            <a:fillRect/>
          </a:stretch>
        </p:blipFill>
        <p:spPr>
          <a:xfrm>
            <a:off x="14209625" y="276975"/>
            <a:ext cx="10070775" cy="7433000"/>
          </a:xfrm>
          <a:prstGeom prst="rect">
            <a:avLst/>
          </a:prstGeom>
          <a:noFill/>
          <a:ln>
            <a:noFill/>
          </a:ln>
        </p:spPr>
      </p:pic>
      <p:pic>
        <p:nvPicPr>
          <p:cNvPr id="161" name="Google Shape;161;p23"/>
          <p:cNvPicPr preferRelativeResize="0"/>
          <p:nvPr/>
        </p:nvPicPr>
        <p:blipFill>
          <a:blip r:embed="rId5">
            <a:alphaModFix/>
          </a:blip>
          <a:stretch>
            <a:fillRect/>
          </a:stretch>
        </p:blipFill>
        <p:spPr>
          <a:xfrm>
            <a:off x="10075875" y="7737800"/>
            <a:ext cx="6108950" cy="6108950"/>
          </a:xfrm>
          <a:prstGeom prst="rect">
            <a:avLst/>
          </a:prstGeom>
          <a:noFill/>
          <a:ln>
            <a:noFill/>
          </a:ln>
        </p:spPr>
      </p:pic>
      <p:pic>
        <p:nvPicPr>
          <p:cNvPr id="162" name="Google Shape;162;p23"/>
          <p:cNvPicPr preferRelativeResize="0"/>
          <p:nvPr/>
        </p:nvPicPr>
        <p:blipFill>
          <a:blip r:embed="rId6">
            <a:alphaModFix/>
          </a:blip>
          <a:stretch>
            <a:fillRect/>
          </a:stretch>
        </p:blipFill>
        <p:spPr>
          <a:xfrm>
            <a:off x="16184825" y="7758575"/>
            <a:ext cx="8245021" cy="6067400"/>
          </a:xfrm>
          <a:prstGeom prst="rect">
            <a:avLst/>
          </a:prstGeom>
          <a:noFill/>
          <a:ln>
            <a:noFill/>
          </a:ln>
        </p:spPr>
      </p:pic>
      <p:pic>
        <p:nvPicPr>
          <p:cNvPr id="163" name="Google Shape;163;p23"/>
          <p:cNvPicPr preferRelativeResize="0"/>
          <p:nvPr/>
        </p:nvPicPr>
        <p:blipFill>
          <a:blip r:embed="rId7">
            <a:alphaModFix/>
          </a:blip>
          <a:stretch>
            <a:fillRect/>
          </a:stretch>
        </p:blipFill>
        <p:spPr>
          <a:xfrm>
            <a:off x="8852800" y="162800"/>
            <a:ext cx="5343775" cy="7574999"/>
          </a:xfrm>
          <a:prstGeom prst="rect">
            <a:avLst/>
          </a:prstGeom>
          <a:noFill/>
          <a:ln>
            <a:noFill/>
          </a:ln>
        </p:spPr>
      </p:pic>
      <p:pic>
        <p:nvPicPr>
          <p:cNvPr id="164" name="Google Shape;164;p23"/>
          <p:cNvPicPr preferRelativeResize="0"/>
          <p:nvPr/>
        </p:nvPicPr>
        <p:blipFill>
          <a:blip r:embed="rId8">
            <a:alphaModFix/>
          </a:blip>
          <a:stretch>
            <a:fillRect/>
          </a:stretch>
        </p:blipFill>
        <p:spPr>
          <a:xfrm>
            <a:off x="5100" y="897457"/>
            <a:ext cx="8847698" cy="590564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