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13716000" cx="24384000"/>
  <p:notesSz cx="6858000" cy="9144000"/>
  <p:embeddedFontLst>
    <p:embeddedFont>
      <p:font typeface="Montserrat SemiBold"/>
      <p:regular r:id="rId43"/>
      <p:bold r:id="rId44"/>
      <p:italic r:id="rId45"/>
      <p:boldItalic r:id="rId46"/>
    </p:embeddedFont>
    <p:embeddedFont>
      <p:font typeface="Roboto"/>
      <p:regular r:id="rId47"/>
      <p:bold r:id="rId48"/>
      <p:italic r:id="rId49"/>
      <p:boldItalic r:id="rId50"/>
    </p:embeddedFont>
    <p:embeddedFont>
      <p:font typeface="Montserrat"/>
      <p:regular r:id="rId51"/>
      <p:bold r:id="rId52"/>
      <p:italic r:id="rId53"/>
      <p:boldItalic r:id="rId54"/>
    </p:embeddedFont>
    <p:embeddedFont>
      <p:font typeface="Montserrat Medium"/>
      <p:regular r:id="rId55"/>
      <p:bold r:id="rId56"/>
      <p:italic r:id="rId57"/>
      <p:boldItalic r:id="rId58"/>
    </p:embeddedFont>
    <p:embeddedFont>
      <p:font typeface="Montserrat Light"/>
      <p:regular r:id="rId59"/>
      <p:bold r:id="rId60"/>
      <p:italic r:id="rId61"/>
      <p:boldItalic r:id="rId62"/>
    </p:embeddedFont>
    <p:embeddedFont>
      <p:font typeface="Helvetica Neue"/>
      <p:regular r:id="rId63"/>
      <p:bold r:id="rId64"/>
      <p:italic r:id="rId65"/>
      <p:boldItalic r:id="rId66"/>
    </p:embeddedFont>
    <p:embeddedFont>
      <p:font typeface="Helvetica Neue Light"/>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MontserratSemiBold-bold.fntdata"/><Relationship Id="rId43" Type="http://schemas.openxmlformats.org/officeDocument/2006/relationships/font" Target="fonts/MontserratSemiBold-regular.fntdata"/><Relationship Id="rId46" Type="http://schemas.openxmlformats.org/officeDocument/2006/relationships/font" Target="fonts/MontserratSemiBold-boldItalic.fntdata"/><Relationship Id="rId45" Type="http://schemas.openxmlformats.org/officeDocument/2006/relationships/font" Target="fonts/MontserratSemi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bold.fntdata"/><Relationship Id="rId47" Type="http://schemas.openxmlformats.org/officeDocument/2006/relationships/font" Target="fonts/Roboto-regular.fntdata"/><Relationship Id="rId49" Type="http://schemas.openxmlformats.org/officeDocument/2006/relationships/font" Target="fonts/Roboto-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0" Type="http://schemas.openxmlformats.org/officeDocument/2006/relationships/font" Target="fonts/HelveticaNeueLight-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Light-boldItalic.fntdata"/><Relationship Id="rId61" Type="http://schemas.openxmlformats.org/officeDocument/2006/relationships/font" Target="fonts/MontserratLight-italic.fntdata"/><Relationship Id="rId20" Type="http://schemas.openxmlformats.org/officeDocument/2006/relationships/slide" Target="slides/slide16.xml"/><Relationship Id="rId64" Type="http://schemas.openxmlformats.org/officeDocument/2006/relationships/font" Target="fonts/HelveticaNeue-bold.fntdata"/><Relationship Id="rId63" Type="http://schemas.openxmlformats.org/officeDocument/2006/relationships/font" Target="fonts/HelveticaNeue-regular.fntdata"/><Relationship Id="rId22" Type="http://schemas.openxmlformats.org/officeDocument/2006/relationships/slide" Target="slides/slide18.xml"/><Relationship Id="rId66" Type="http://schemas.openxmlformats.org/officeDocument/2006/relationships/font" Target="fonts/HelveticaNeue-boldItalic.fntdata"/><Relationship Id="rId21" Type="http://schemas.openxmlformats.org/officeDocument/2006/relationships/slide" Target="slides/slide17.xml"/><Relationship Id="rId65" Type="http://schemas.openxmlformats.org/officeDocument/2006/relationships/font" Target="fonts/HelveticaNeue-italic.fntdata"/><Relationship Id="rId24" Type="http://schemas.openxmlformats.org/officeDocument/2006/relationships/slide" Target="slides/slide20.xml"/><Relationship Id="rId68" Type="http://schemas.openxmlformats.org/officeDocument/2006/relationships/font" Target="fonts/HelveticaNeueLight-bold.fntdata"/><Relationship Id="rId23" Type="http://schemas.openxmlformats.org/officeDocument/2006/relationships/slide" Target="slides/slide19.xml"/><Relationship Id="rId67" Type="http://schemas.openxmlformats.org/officeDocument/2006/relationships/font" Target="fonts/HelveticaNeueLight-regular.fntdata"/><Relationship Id="rId60" Type="http://schemas.openxmlformats.org/officeDocument/2006/relationships/font" Target="fonts/MontserratLight-bold.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HelveticaNeueLight-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Montserrat-regular.fntdata"/><Relationship Id="rId50" Type="http://schemas.openxmlformats.org/officeDocument/2006/relationships/font" Target="fonts/Roboto-boldItalic.fntdata"/><Relationship Id="rId53" Type="http://schemas.openxmlformats.org/officeDocument/2006/relationships/font" Target="fonts/Montserrat-italic.fntdata"/><Relationship Id="rId52" Type="http://schemas.openxmlformats.org/officeDocument/2006/relationships/font" Target="fonts/Montserrat-bold.fntdata"/><Relationship Id="rId11" Type="http://schemas.openxmlformats.org/officeDocument/2006/relationships/slide" Target="slides/slide7.xml"/><Relationship Id="rId55" Type="http://schemas.openxmlformats.org/officeDocument/2006/relationships/font" Target="fonts/MontserratMedium-regular.fntdata"/><Relationship Id="rId10" Type="http://schemas.openxmlformats.org/officeDocument/2006/relationships/slide" Target="slides/slide6.xml"/><Relationship Id="rId54" Type="http://schemas.openxmlformats.org/officeDocument/2006/relationships/font" Target="fonts/Montserrat-boldItalic.fntdata"/><Relationship Id="rId13" Type="http://schemas.openxmlformats.org/officeDocument/2006/relationships/slide" Target="slides/slide9.xml"/><Relationship Id="rId57" Type="http://schemas.openxmlformats.org/officeDocument/2006/relationships/font" Target="fonts/MontserratMedium-italic.fntdata"/><Relationship Id="rId12" Type="http://schemas.openxmlformats.org/officeDocument/2006/relationships/slide" Target="slides/slide8.xml"/><Relationship Id="rId56" Type="http://schemas.openxmlformats.org/officeDocument/2006/relationships/font" Target="fonts/MontserratMedium-bold.fntdata"/><Relationship Id="rId15" Type="http://schemas.openxmlformats.org/officeDocument/2006/relationships/slide" Target="slides/slide11.xml"/><Relationship Id="rId59" Type="http://schemas.openxmlformats.org/officeDocument/2006/relationships/font" Target="fonts/MontserratLight-regular.fntdata"/><Relationship Id="rId14" Type="http://schemas.openxmlformats.org/officeDocument/2006/relationships/slide" Target="slides/slide10.xml"/><Relationship Id="rId58" Type="http://schemas.openxmlformats.org/officeDocument/2006/relationships/font" Target="fonts/MontserratMedium-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233ee691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233ee691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88164854e6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88164854e6_0_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6a2759193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6a2759193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7291bc1a4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7291bc1a4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88164854e6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88164854e6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1233ee6919_0_4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1233ee6919_0_44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Sign up for parkrun before your first visit and then you never need to register again! Your personal parkrun barcode becomes your passport to any parkrun in the world every Saturday morning - just come along whenever you feel like it! </a:t>
            </a:r>
            <a:br>
              <a:rPr lang="en-US"/>
            </a:br>
            <a:r>
              <a:rPr lang="en-US"/>
              <a:t>You can print your barcode or simply keep it on your phone.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88164854e6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88164854e6_0_3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1233ee6919_0_5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 name="Google Shape;195;g21233ee6919_0_5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Each parkrun has an Event Welcome and many will have a First Timers Welcome too! Look for the volunteer vests and signs. </a:t>
            </a:r>
            <a:br>
              <a:rPr lang="en-US"/>
            </a:br>
            <a:r>
              <a:rPr lang="en-US"/>
              <a:t>Walkers and runners start at the same time but go at their own pace and you are most welcome to bring the pram or one dog on a short handheld leash.</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1233ee6919_0_6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5" name="Google Shape;205;g21233ee6919_0_6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parkrun is coordinated each week by volunteers.</a:t>
            </a:r>
            <a:br>
              <a:rPr lang="en-US"/>
            </a:br>
            <a:r>
              <a:rPr lang="en-US"/>
              <a:t>People of all ages are invited to volunteer and there are a wide variety of roles to try. Speak to a friendly volunteer if you are interested. You can also email the event team directly or respond to their social media posts requesting volunteers. </a:t>
            </a:r>
            <a:br>
              <a:rPr lang="en-US"/>
            </a:br>
            <a:r>
              <a:rPr lang="en-US"/>
              <a:t>Volunteering is a great way to meet new people, learn new skills, build confidence, have heaps of fun and is one of the best ways to improve your health and happiness.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 participate as a walker, runner or volunteer or just spectate and socialise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6a27591936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6a27591936_0_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solidFill>
                  <a:schemeClr val="dk1"/>
                </a:solidFill>
                <a:latin typeface="Montserrat"/>
                <a:ea typeface="Montserrat"/>
                <a:cs typeface="Montserrat"/>
                <a:sym typeface="Montserrat"/>
              </a:rPr>
              <a:t>Walking is a great way to participate in parkrun events</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a:ea typeface="Montserrat"/>
                <a:cs typeface="Montserrat"/>
                <a:sym typeface="Montserrat"/>
              </a:rPr>
              <a:t>Enjoy the atmosphere while chatting to others</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a:ea typeface="Montserrat"/>
                <a:cs typeface="Montserrat"/>
                <a:sym typeface="Montserrat"/>
              </a:rPr>
              <a:t>Bring a family member or friend to walk </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a:ea typeface="Montserrat"/>
                <a:cs typeface="Montserrat"/>
                <a:sym typeface="Montserrat"/>
              </a:rPr>
              <a:t>Meet new people, enhance mood</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a:ea typeface="Montserrat"/>
                <a:cs typeface="Montserrat"/>
                <a:sym typeface="Montserrat"/>
              </a:rPr>
              <a:t>Manage/prevent health conditions</a:t>
            </a:r>
            <a:endParaRPr sz="18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rPr lang="en-US" sz="1800">
                <a:solidFill>
                  <a:schemeClr val="dk1"/>
                </a:solidFill>
                <a:latin typeface="Montserrat"/>
                <a:ea typeface="Montserrat"/>
                <a:cs typeface="Montserrat"/>
                <a:sym typeface="Montserrat"/>
              </a:rPr>
              <a:t>Boost fitness levels</a:t>
            </a:r>
            <a:endParaRPr sz="18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233ee6919_0_1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9" name="Google Shape;119;g21233ee6919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1233ee6919_0_7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 name="Google Shape;227;g21233ee6919_0_78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can’t come last at parkrun. ALL parkruns have volunteer Tail Walkers that provide support and encouragement and they are the final person to cross the finish line. </a:t>
            </a:r>
            <a:endParaRPr sz="2200">
              <a:latin typeface="Helvetica Neue"/>
              <a:ea typeface="Helvetica Neue"/>
              <a:cs typeface="Helvetica Neue"/>
              <a:sym typeface="Helvetica Neue"/>
            </a:endParaRPr>
          </a:p>
          <a:p>
            <a:pPr indent="0" lvl="0" marL="0" rtl="0" algn="l">
              <a:lnSpc>
                <a:spcPct val="117999"/>
              </a:lnSpc>
              <a:spcBef>
                <a:spcPts val="0"/>
              </a:spcBef>
              <a:spcAft>
                <a:spcPts val="0"/>
              </a:spcAft>
              <a:buSzPts val="1400"/>
              <a:buNone/>
            </a:pPr>
            <a:r>
              <a:rPr lang="en-US"/>
              <a:t>The parkwalker role extends this friendly support along the parkrun course ensuring support and encouragement is there for everyone who walks at parkrun. They are positioned ahead of the Tail Walker but behind those who are running to ensure everyone who is walking feels a part of the parkrun community. </a:t>
            </a:r>
            <a:br>
              <a:rPr lang="en-US"/>
            </a:br>
            <a:r>
              <a:rPr lang="en-US"/>
              <a:t>The bright blue parkwalker vest is also a great conversation starter and re-emphasises that walkers are celebrated at parkrun.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parkrun guarantees everyone will have at least two personal interactions at each event.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When you cross the line you’ll be handed a finish token by a volunteer, and then another volunteer will scan your token and your personal barcode.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1" name="Google Shape;241;p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Just like the very first event in 2004, every parkrun finishes with a coffee and a chat!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6a27591936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6a27591936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Dr Jennie Wright from Adelaide, Australia has been referring some of her patients to parkrun over several years. Dr Wright and three of her patients explain how parkrun can benefit people's health and happiness in many different ways.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55" name="Google Shape;25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0" name="Google Shape;260;p1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On e</a:t>
            </a:r>
            <a:r>
              <a:rPr lang="en-US" sz="2200">
                <a:latin typeface="Helvetica Neue"/>
                <a:ea typeface="Helvetica Neue"/>
                <a:cs typeface="Helvetica Neue"/>
                <a:sym typeface="Helvetica Neue"/>
              </a:rPr>
              <a:t>very Saturday</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 specialist clothing needed</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Variety of ways to get involved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Promotes family participation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Non competitive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Encourages and celebrates regular participation including volun</a:t>
            </a:r>
            <a:r>
              <a:rPr lang="en-US"/>
              <a:t>teering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6a27591936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6a27591936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Alicia was diagnosed with clinical depression in her mid-twenties. In this short video, Alicia explains how parkrun is one of the most important tools in her toolbox when it comes to managing her mental health.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Milestone shirts can be earned through participation at parkrun, buth volunteering and walk/running. These range from 10 for juniors, right through to 500 shirts (see next slide)</a:t>
            </a:r>
            <a:endParaRPr/>
          </a:p>
        </p:txBody>
      </p:sp>
      <p:sp>
        <p:nvSpPr>
          <p:cNvPr id="273" name="Google Shape;27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1233ee6919_0_8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g21233ee6919_0_8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US"/>
              <a:t>Milestone shirts:</a:t>
            </a:r>
            <a:r>
              <a:rPr lang="en-US" sz="2200">
                <a:latin typeface="Helvetica Neue"/>
                <a:ea typeface="Helvetica Neue"/>
                <a:cs typeface="Helvetica Neue"/>
                <a:sym typeface="Helvetica Neue"/>
              </a:rPr>
              <a:t> Participation, not performance, has always been the focus of parkrun</a:t>
            </a:r>
            <a:r>
              <a:rPr lang="en-US"/>
              <a:t>. </a:t>
            </a:r>
            <a:r>
              <a:rPr lang="en-US" sz="2200">
                <a:latin typeface="Helvetica Neue"/>
                <a:ea typeface="Helvetica Neue"/>
                <a:cs typeface="Helvetica Neue"/>
                <a:sym typeface="Helvetica Neue"/>
              </a:rPr>
              <a:t>These coveted shirts cannot be purchased - they can only be earned by turning up and walking, running </a:t>
            </a:r>
            <a:r>
              <a:rPr lang="en-US"/>
              <a:t>and</a:t>
            </a:r>
            <a:r>
              <a:rPr lang="en-US" sz="2200">
                <a:latin typeface="Helvetica Neue"/>
                <a:ea typeface="Helvetica Neue"/>
                <a:cs typeface="Helvetica Neue"/>
                <a:sym typeface="Helvetica Neue"/>
              </a:rPr>
              <a:t> volunteering (explain the different shirts). Currently more than 2000 people around the world earn a milestone shirt every</a:t>
            </a:r>
            <a:r>
              <a:rPr lang="en-US"/>
              <a:t> weekend</a:t>
            </a:r>
            <a:r>
              <a:rPr lang="en-US" sz="2200">
                <a:latin typeface="Helvetica Neue"/>
                <a:ea typeface="Helvetica Neue"/>
                <a:cs typeface="Helvetica Neue"/>
                <a:sym typeface="Helvetica Neue"/>
              </a:rPr>
              <a:t>.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1233ee6919_0_101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83" name="Google Shape;283;g21233ee6919_0_10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5" name="Google Shape;1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1233ee6919_0_11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91" name="Google Shape;291;g21233ee6919_0_1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88164854e6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88164854e6_0_3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latin typeface="Roboto"/>
                <a:ea typeface="Roboto"/>
                <a:cs typeface="Roboto"/>
                <a:sym typeface="Roboto"/>
              </a:rPr>
              <a:t>Diane </a:t>
            </a:r>
            <a:r>
              <a:rPr lang="en-US" sz="1200">
                <a:solidFill>
                  <a:schemeClr val="dk1"/>
                </a:solidFill>
                <a:latin typeface="Roboto"/>
                <a:ea typeface="Roboto"/>
                <a:cs typeface="Roboto"/>
                <a:sym typeface="Roboto"/>
              </a:rPr>
              <a:t>started parkrun in a bid to relieve stress, but was also seeking a non-pharmaceutical solution to blood pressure problems. Her GP prescribed parkrun to help her alleviate these issues. She has now participated in more than 100 parkruns, and goes as far as planning her holidays around parkrun locations.</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US" sz="1200">
                <a:solidFill>
                  <a:schemeClr val="dk1"/>
                </a:solidFill>
                <a:latin typeface="Roboto"/>
                <a:ea typeface="Roboto"/>
                <a:cs typeface="Roboto"/>
                <a:sym typeface="Roboto"/>
              </a:rPr>
              <a:t>While each parkrun course might be different, she says, the sense of community is permeable. "We're a very tight-knit group of people. We always get together at the end or beginning of a parkrun and have a chat or go for a coffee, it's really nice.</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US" sz="1200">
                <a:solidFill>
                  <a:schemeClr val="dk1"/>
                </a:solidFill>
                <a:latin typeface="Roboto"/>
                <a:ea typeface="Roboto"/>
                <a:cs typeface="Roboto"/>
                <a:sym typeface="Roboto"/>
              </a:rPr>
              <a:t>"It makes you feel like you're part of something bigger."</a:t>
            </a:r>
            <a:endParaRPr sz="12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latin typeface="Roboto"/>
              <a:ea typeface="Roboto"/>
              <a:cs typeface="Roboto"/>
              <a:sym typeface="Roboto"/>
            </a:endParaRPr>
          </a:p>
          <a:p>
            <a:pPr indent="0" lvl="0" marL="0" rtl="0" algn="l">
              <a:spcBef>
                <a:spcPts val="1200"/>
              </a:spcBef>
              <a:spcAft>
                <a:spcPts val="0"/>
              </a:spcAft>
              <a:buNone/>
            </a:pPr>
            <a:r>
              <a:t/>
            </a:r>
            <a:endParaRPr sz="1200">
              <a:solidFill>
                <a:schemeClr val="dk1"/>
              </a:solidFill>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Source: https://www.abc.net.au/news/2022-05-14/parkrun-practice-initiative-social-prescription-racgp/101048668</a:t>
            </a:r>
            <a:endParaRPr/>
          </a:p>
        </p:txBody>
      </p:sp>
      <p:sp>
        <p:nvSpPr>
          <p:cNvPr id="304" name="Google Shape;30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9" name="Google Shape;309;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To really understand the impact of parkrun on people’s health and wellbeing, in 2019 a study was conducted of more than 60,000 parkrunners.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73781c1b79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73781c1b79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050">
                <a:solidFill>
                  <a:srgbClr val="0F0F0F"/>
                </a:solidFill>
                <a:latin typeface="Roboto"/>
                <a:ea typeface="Roboto"/>
                <a:cs typeface="Roboto"/>
                <a:sym typeface="Roboto"/>
              </a:rPr>
              <a:t>Australian-based GP Dr Patrick Daly and one of his patients, Warren, discuss how parkrun can be the best medicine.</a:t>
            </a:r>
            <a:endParaRPr sz="1050">
              <a:solidFill>
                <a:srgbClr val="0F0F0F"/>
              </a:solidFill>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88164854e6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188164854e6_0_2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Resources on </a:t>
            </a:r>
            <a:r>
              <a:rPr lang="en-US"/>
              <a:t>next slide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88164854e6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88164854e6_0_1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Including posters, flyers, resources for social media, waiting room slide images and parkrun patient cards that can be customised to your local parkrun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1233ee6919_0_1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1233ee6919_0_123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Your barcode is valid at every parkrun in the world. You can print your barcode or download it to your phone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1233ee6919_0_134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340" name="Google Shape;340;g21233ee6919_0_13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1" name="Google Shape;1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1233ee6919_0_3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g21233ee6919_0_3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This was the start line of the first parkrun in London in 2004: 13 runners supported by five volunteers followed by a coffee in the park cafe.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1</a:t>
            </a:r>
            <a:r>
              <a:rPr lang="en-US"/>
              <a:t>8</a:t>
            </a:r>
            <a:r>
              <a:rPr lang="en-US" sz="2200">
                <a:latin typeface="Helvetica Neue"/>
                <a:ea typeface="Helvetica Neue"/>
                <a:cs typeface="Helvetica Neue"/>
                <a:sym typeface="Helvetica Neue"/>
              </a:rPr>
              <a:t> years later the model hasn’t changed.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What also hasn’t changed is the fundamental reason people come to parkrun.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who conceived the idea, was in his forties and going through a bit of a midlife crisis. He’d been sacked from his job, his marriage had broken down, and he’d suffered an injury that would keep him away from running club competitions for a couple of years. </a:t>
            </a:r>
            <a:r>
              <a:rPr lang="en-US"/>
              <a:t>Paul had become</a:t>
            </a:r>
            <a:r>
              <a:rPr lang="en-US" sz="2200">
                <a:latin typeface="Helvetica Neue"/>
                <a:ea typeface="Helvetica Neue"/>
                <a:cs typeface="Helvetica Neue"/>
                <a:sym typeface="Helvetica Neue"/>
              </a:rPr>
              <a:t> disconnected from </a:t>
            </a:r>
            <a:r>
              <a:rPr lang="en-US"/>
              <a:t>his neighbourhood</a:t>
            </a:r>
            <a:r>
              <a:rPr lang="en-US" sz="2200">
                <a:latin typeface="Helvetica Neue"/>
                <a:ea typeface="Helvetica Neue"/>
                <a:cs typeface="Helvetica Neue"/>
                <a:sym typeface="Helvetica Neue"/>
              </a:rPr>
              <a:t> and recognised he needed to bring his friends to him.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Paul decided to hold a free 5km event, open to everyone, every Saturday at 9am in his local park, with the caveat that people would join him for a coffee afterwards. Nobody could have imagined what happened next though…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Within two years more than 600 people were coming along to this one parkrun event.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Not just locals, but people from around the world who had heard about this simple idea and recognised that it could work in their community.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agreed to support other communities to implement their own parkrun providing it was in line with the ‘parkrun principles’:</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Free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5k</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Every Saturday morning in a public open space </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 everyone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Forever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(Video on next slide)</a:t>
            </a:r>
            <a:endParaRPr/>
          </a:p>
        </p:txBody>
      </p:sp>
      <p:sp>
        <p:nvSpPr>
          <p:cNvPr id="146" name="Google Shape;14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6a27591936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6a27591936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solidFill>
                  <a:schemeClr val="dk1"/>
                </a:solidFill>
              </a:rPr>
              <a:t>Participation at parkrun including v</a:t>
            </a:r>
            <a:r>
              <a:rPr lang="en-US">
                <a:solidFill>
                  <a:schemeClr val="dk1"/>
                </a:solidFill>
              </a:rPr>
              <a:t>olunteering is a great way to meet new people, learn new skills, build confidence, have heaps of fun and is one of the best ways to improve your health and happiness.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88164854e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88164854e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50">
                <a:solidFill>
                  <a:srgbClr val="212529"/>
                </a:solidFill>
                <a:highlight>
                  <a:srgbClr val="FFFFFF"/>
                </a:highlight>
                <a:latin typeface="Arial"/>
                <a:ea typeface="Arial"/>
                <a:cs typeface="Arial"/>
                <a:sym typeface="Arial"/>
              </a:rPr>
              <a:t>The RACGP and parkrun Australia are delighted to launch the pioneering ‘parkrun practice’ initiative.</a:t>
            </a:r>
            <a:endParaRPr sz="1250">
              <a:solidFill>
                <a:srgbClr val="212529"/>
              </a:solidFill>
              <a:highlight>
                <a:srgbClr val="FFFFFF"/>
              </a:highlight>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rPr lang="en-US" sz="1250">
                <a:solidFill>
                  <a:srgbClr val="212529"/>
                </a:solidFill>
                <a:highlight>
                  <a:srgbClr val="FFFFFF"/>
                </a:highlight>
                <a:latin typeface="Arial"/>
                <a:ea typeface="Arial"/>
                <a:cs typeface="Arial"/>
                <a:sym typeface="Arial"/>
              </a:rPr>
              <a:t>Under this initiative, GP practices of all sizes are encouraged to develop close links with their local parkrun events to become ‘parkrun practices’.</a:t>
            </a:r>
            <a:endParaRPr sz="1250">
              <a:solidFill>
                <a:srgbClr val="212529"/>
              </a:solidFill>
              <a:highlight>
                <a:srgbClr val="FFFFFF"/>
              </a:highlight>
              <a:latin typeface="Arial"/>
              <a:ea typeface="Arial"/>
              <a:cs typeface="Arial"/>
              <a:sym typeface="Arial"/>
            </a:endParaRPr>
          </a:p>
          <a:p>
            <a:pPr indent="0" lvl="0" marL="0" rtl="0" algn="l">
              <a:spcBef>
                <a:spcPts val="12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parkrun.com" TargetMode="External"/><Relationship Id="rId3" Type="http://schemas.openxmlformats.org/officeDocument/2006/relationships/image" Target="../media/image1.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x">
  <p:cSld name="TITLE_AND_BODY">
    <p:spTree>
      <p:nvGrpSpPr>
        <p:cNvPr id="14" name="Shape 14"/>
        <p:cNvGrpSpPr/>
        <p:nvPr/>
      </p:nvGrpSpPr>
      <p:grpSpPr>
        <a:xfrm>
          <a:off x="0" y="0"/>
          <a:ext cx="0" cy="0"/>
          <a:chOff x="0" y="0"/>
          <a:chExt cx="0" cy="0"/>
        </a:xfrm>
      </p:grpSpPr>
      <p:sp>
        <p:nvSpPr>
          <p:cNvPr id="15" name="Google Shape;15;p2"/>
          <p:cNvSpPr txBox="1"/>
          <p:nvPr>
            <p:ph idx="1" type="body"/>
          </p:nvPr>
        </p:nvSpPr>
        <p:spPr>
          <a:xfrm>
            <a:off x="10834687" y="8274522"/>
            <a:ext cx="2714626"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6" name="Google Shape;16;p2"/>
          <p:cNvSpPr txBox="1"/>
          <p:nvPr>
            <p:ph idx="2" type="body"/>
          </p:nvPr>
        </p:nvSpPr>
        <p:spPr>
          <a:xfrm>
            <a:off x="11412093" y="9027583"/>
            <a:ext cx="1559815"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7" name="Google Shape;17;p2"/>
          <p:cNvSpPr txBox="1"/>
          <p:nvPr>
            <p:ph idx="3" type="body"/>
          </p:nvPr>
        </p:nvSpPr>
        <p:spPr>
          <a:xfrm>
            <a:off x="2775283" y="6593304"/>
            <a:ext cx="18833434" cy="133350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8" name="Google Shape;18;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4" showMasterSp="0">
  <p:cSld name="Colour Background 4">
    <p:bg>
      <p:bgPr>
        <a:solidFill>
          <a:srgbClr val="00D5BC"/>
        </a:solidFill>
      </p:bgPr>
    </p:bg>
    <p:spTree>
      <p:nvGrpSpPr>
        <p:cNvPr id="79" name="Shape 79"/>
        <p:cNvGrpSpPr/>
        <p:nvPr/>
      </p:nvGrpSpPr>
      <p:grpSpPr>
        <a:xfrm>
          <a:off x="0" y="0"/>
          <a:ext cx="0" cy="0"/>
          <a:chOff x="0" y="0"/>
          <a:chExt cx="0" cy="0"/>
        </a:xfrm>
      </p:grpSpPr>
      <p:cxnSp>
        <p:nvCxnSpPr>
          <p:cNvPr id="80" name="Google Shape;80;p11"/>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81" name="Google Shape;81;p11"/>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82" name="Google Shape;82;p11"/>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83" name="Google Shape;83;p11"/>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84" name="Google Shape;84;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bg>
      <p:bgPr>
        <a:solidFill>
          <a:srgbClr val="FFFFFF"/>
        </a:solidFill>
      </p:bgPr>
    </p:bg>
    <p:spTree>
      <p:nvGrpSpPr>
        <p:cNvPr id="85" name="Shape 85"/>
        <p:cNvGrpSpPr/>
        <p:nvPr/>
      </p:nvGrpSpPr>
      <p:grpSpPr>
        <a:xfrm>
          <a:off x="0" y="0"/>
          <a:ext cx="0" cy="0"/>
          <a:chOff x="0" y="0"/>
          <a:chExt cx="0" cy="0"/>
        </a:xfrm>
      </p:grpSpPr>
      <p:sp>
        <p:nvSpPr>
          <p:cNvPr id="86" name="Google Shape;86;p12"/>
          <p:cNvSpPr/>
          <p:nvPr>
            <p:ph idx="2" type="pic"/>
          </p:nvPr>
        </p:nvSpPr>
        <p:spPr>
          <a:xfrm>
            <a:off x="-21357" y="-2552"/>
            <a:ext cx="24426716" cy="13764761"/>
          </a:xfrm>
          <a:prstGeom prst="rect">
            <a:avLst/>
          </a:prstGeom>
          <a:noFill/>
          <a:ln>
            <a:noFill/>
          </a:ln>
        </p:spPr>
      </p:sp>
      <p:sp>
        <p:nvSpPr>
          <p:cNvPr id="87" name="Google Shape;87;p12"/>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88" name="Google Shape;88;p12"/>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cxnSp>
        <p:nvCxnSpPr>
          <p:cNvPr id="89" name="Google Shape;89;p12"/>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0" name="Google Shape;90;p12"/>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1" name="Google Shape;91;p12"/>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92" name="Google Shape;9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FFFFFF"/>
        </a:solidFill>
      </p:bgPr>
    </p:bg>
    <p:spTree>
      <p:nvGrpSpPr>
        <p:cNvPr id="93" name="Shape 93"/>
        <p:cNvGrpSpPr/>
        <p:nvPr/>
      </p:nvGrpSpPr>
      <p:grpSpPr>
        <a:xfrm>
          <a:off x="0" y="0"/>
          <a:ext cx="0" cy="0"/>
          <a:chOff x="0" y="0"/>
          <a:chExt cx="0" cy="0"/>
        </a:xfrm>
      </p:grpSpPr>
      <p:sp>
        <p:nvSpPr>
          <p:cNvPr id="94" name="Google Shape;94;p13"/>
          <p:cNvSpPr/>
          <p:nvPr>
            <p:ph idx="2" type="pic"/>
          </p:nvPr>
        </p:nvSpPr>
        <p:spPr>
          <a:xfrm>
            <a:off x="-112491" y="-58670"/>
            <a:ext cx="24608984" cy="13833341"/>
          </a:xfrm>
          <a:prstGeom prst="rect">
            <a:avLst/>
          </a:prstGeom>
          <a:noFill/>
          <a:ln>
            <a:noFill/>
          </a:ln>
        </p:spPr>
      </p:sp>
      <p:sp>
        <p:nvSpPr>
          <p:cNvPr id="95" name="Google Shape;95;p13"/>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96" name="Google Shape;96;p1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7" name="Google Shape;97;p1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8" name="Google Shape;98;p1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sp>
        <p:nvSpPr>
          <p:cNvPr id="99" name="Google Shape;99;p13"/>
          <p:cNvSpPr txBox="1"/>
          <p:nvPr>
            <p:ph idx="1" type="body"/>
          </p:nvPr>
        </p:nvSpPr>
        <p:spPr>
          <a:xfrm>
            <a:off x="8782557" y="6191250"/>
            <a:ext cx="6818885" cy="1333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0" name="Google Shape;100;p13"/>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101" name="Google Shape;101;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Quote" showMasterSp="0">
  <p:cSld name="Photo &amp; Quote">
    <p:spTree>
      <p:nvGrpSpPr>
        <p:cNvPr id="102" name="Shape 102"/>
        <p:cNvGrpSpPr/>
        <p:nvPr/>
      </p:nvGrpSpPr>
      <p:grpSpPr>
        <a:xfrm>
          <a:off x="0" y="0"/>
          <a:ext cx="0" cy="0"/>
          <a:chOff x="0" y="0"/>
          <a:chExt cx="0" cy="0"/>
        </a:xfrm>
      </p:grpSpPr>
      <p:sp>
        <p:nvSpPr>
          <p:cNvPr id="103" name="Google Shape;103;p14"/>
          <p:cNvSpPr/>
          <p:nvPr>
            <p:ph idx="2" type="pic"/>
          </p:nvPr>
        </p:nvSpPr>
        <p:spPr>
          <a:xfrm>
            <a:off x="-10058" y="-26589"/>
            <a:ext cx="12551972" cy="13774526"/>
          </a:xfrm>
          <a:prstGeom prst="rect">
            <a:avLst/>
          </a:prstGeom>
          <a:noFill/>
          <a:ln>
            <a:noFill/>
          </a:ln>
        </p:spPr>
      </p:sp>
      <p:sp>
        <p:nvSpPr>
          <p:cNvPr id="104" name="Google Shape;104;p14"/>
          <p:cNvSpPr txBox="1"/>
          <p:nvPr>
            <p:ph idx="1" type="body"/>
          </p:nvPr>
        </p:nvSpPr>
        <p:spPr>
          <a:xfrm>
            <a:off x="13406108" y="4303395"/>
            <a:ext cx="8569784" cy="5515611"/>
          </a:xfrm>
          <a:prstGeom prst="rect">
            <a:avLst/>
          </a:prstGeom>
          <a:noFill/>
          <a:ln>
            <a:noFill/>
          </a:ln>
        </p:spPr>
        <p:txBody>
          <a:bodyPr anchorCtr="0" anchor="ctr" bIns="50800" lIns="50800" spcFirstLastPara="1" rIns="50800" wrap="square" tIns="50800">
            <a:spAutoFit/>
          </a:bodyPr>
          <a:lstStyle>
            <a:lvl1pPr indent="-228600" lvl="0" marL="457200" algn="ctr">
              <a:lnSpc>
                <a:spcPct val="110000"/>
              </a:lnSpc>
              <a:spcBef>
                <a:spcPts val="0"/>
              </a:spcBef>
              <a:spcAft>
                <a:spcPts val="0"/>
              </a:spcAft>
              <a:buClr>
                <a:srgbClr val="FFFFFF"/>
              </a:buClr>
              <a:buSzPts val="4000"/>
              <a:buFont typeface="Montserrat"/>
              <a:buNone/>
              <a:defRPr b="1" sz="4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5" name="Google Shape;105;p14"/>
          <p:cNvSpPr txBox="1"/>
          <p:nvPr>
            <p:ph idx="3" type="body"/>
          </p:nvPr>
        </p:nvSpPr>
        <p:spPr>
          <a:xfrm>
            <a:off x="13024273" y="2508249"/>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6" name="Google Shape;106;p14"/>
          <p:cNvSpPr txBox="1"/>
          <p:nvPr>
            <p:ph idx="4" type="body"/>
          </p:nvPr>
        </p:nvSpPr>
        <p:spPr>
          <a:xfrm>
            <a:off x="19747477" y="8544983"/>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107" name="Google Shape;107;p14"/>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108" name="Google Shape;108;p14"/>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109" name="Google Shape;109;p14"/>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110" name="Google Shape;110;p14"/>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111" name="Google Shape;111;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1" showMasterSp="0">
  <p:cSld name="Colour Background 1">
    <p:spTree>
      <p:nvGrpSpPr>
        <p:cNvPr id="19" name="Shape 19"/>
        <p:cNvGrpSpPr/>
        <p:nvPr/>
      </p:nvGrpSpPr>
      <p:grpSpPr>
        <a:xfrm>
          <a:off x="0" y="0"/>
          <a:ext cx="0" cy="0"/>
          <a:chOff x="0" y="0"/>
          <a:chExt cx="0" cy="0"/>
        </a:xfrm>
      </p:grpSpPr>
      <p:cxnSp>
        <p:nvCxnSpPr>
          <p:cNvPr id="20" name="Google Shape;20;p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21" name="Google Shape;21;p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22" name="Google Shape;22;p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23" name="Google Shape;23;p3"/>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24" name="Google Shape;24;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27" name="Shape 27"/>
        <p:cNvGrpSpPr/>
        <p:nvPr/>
      </p:nvGrpSpPr>
      <p:grpSpPr>
        <a:xfrm>
          <a:off x="0" y="0"/>
          <a:ext cx="0" cy="0"/>
          <a:chOff x="0" y="0"/>
          <a:chExt cx="0" cy="0"/>
        </a:xfrm>
      </p:grpSpPr>
      <p:sp>
        <p:nvSpPr>
          <p:cNvPr id="28" name="Google Shape;28;p5"/>
          <p:cNvSpPr txBox="1"/>
          <p:nvPr/>
        </p:nvSpPr>
        <p:spPr>
          <a:xfrm>
            <a:off x="10373486" y="8191514"/>
            <a:ext cx="3637027"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www.</a:t>
            </a:r>
            <a:r>
              <a:rPr b="0" i="0" lang="en-US" sz="3000" u="sng" cap="none" strike="noStrike">
                <a:solidFill>
                  <a:srgbClr val="FFFFFF"/>
                </a:solidFill>
                <a:latin typeface="Montserrat"/>
                <a:ea typeface="Montserrat"/>
                <a:cs typeface="Montserrat"/>
                <a:sym typeface="Montserrat"/>
                <a:hlinkClick r:id="rId2">
                  <a:extLst>
                    <a:ext uri="{A12FA001-AC4F-418D-AE19-62706E023703}">
                      <ahyp:hlinkClr val="tx"/>
                    </a:ext>
                  </a:extLst>
                </a:hlinkClick>
              </a:rPr>
              <a:t>parkrun.com</a:t>
            </a:r>
            <a:endParaRPr b="0" i="0" sz="1400" u="none" cap="none" strike="noStrike">
              <a:solidFill>
                <a:srgbClr val="000000"/>
              </a:solidFill>
              <a:latin typeface="Arial"/>
              <a:ea typeface="Arial"/>
              <a:cs typeface="Arial"/>
              <a:sym typeface="Arial"/>
            </a:endParaRPr>
          </a:p>
        </p:txBody>
      </p:sp>
      <p:pic>
        <p:nvPicPr>
          <p:cNvPr descr="Image" id="29" name="Google Shape;29;p5"/>
          <p:cNvPicPr preferRelativeResize="0"/>
          <p:nvPr/>
        </p:nvPicPr>
        <p:blipFill rotWithShape="1">
          <a:blip r:embed="rId3">
            <a:alphaModFix/>
          </a:blip>
          <a:srcRect b="0" l="0" r="0" t="0"/>
          <a:stretch/>
        </p:blipFill>
        <p:spPr>
          <a:xfrm flipH="1" rot="10800000">
            <a:off x="22378325" y="1499509"/>
            <a:ext cx="1035481" cy="1333500"/>
          </a:xfrm>
          <a:prstGeom prst="rect">
            <a:avLst/>
          </a:prstGeom>
          <a:noFill/>
          <a:ln>
            <a:noFill/>
          </a:ln>
        </p:spPr>
      </p:pic>
      <p:sp>
        <p:nvSpPr>
          <p:cNvPr id="30" name="Google Shape;30;p5"/>
          <p:cNvSpPr txBox="1"/>
          <p:nvPr/>
        </p:nvSpPr>
        <p:spPr>
          <a:xfrm>
            <a:off x="22416939" y="2172303"/>
            <a:ext cx="958254" cy="355601"/>
          </a:xfrm>
          <a:prstGeom prst="rect">
            <a:avLst/>
          </a:prstGeom>
          <a:noFill/>
          <a:ln>
            <a:noFill/>
          </a:ln>
        </p:spPr>
        <p:txBody>
          <a:bodyPr anchorCtr="0" anchor="ctr" bIns="50800" lIns="50800" spcFirstLastPara="1" rIns="50800" wrap="square" tIns="50800">
            <a:spAutoFit/>
          </a:bodyPr>
          <a:lstStyle/>
          <a:p>
            <a:pPr indent="0" lvl="0" marL="0" marR="0" rtl="0" algn="ctr">
              <a:lnSpc>
                <a:spcPct val="294117"/>
              </a:lnSpc>
              <a:spcBef>
                <a:spcPts val="0"/>
              </a:spcBef>
              <a:spcAft>
                <a:spcPts val="0"/>
              </a:spcAft>
              <a:buClr>
                <a:srgbClr val="FFFFFF"/>
              </a:buClr>
              <a:buSzPts val="1700"/>
              <a:buFont typeface="Montserrat"/>
              <a:buNone/>
            </a:pPr>
            <a:r>
              <a:rPr b="1" i="0" lang="en-US" sz="1700" u="none" cap="none" strike="noStrike">
                <a:solidFill>
                  <a:srgbClr val="FFFFFF"/>
                </a:solidFill>
                <a:latin typeface="Montserrat"/>
                <a:ea typeface="Montserrat"/>
                <a:cs typeface="Montserrat"/>
                <a:sym typeface="Montserrat"/>
              </a:rPr>
              <a:t>FINISH</a:t>
            </a:r>
            <a:endParaRPr b="0" i="0" sz="1400" u="none" cap="none" strike="noStrike">
              <a:solidFill>
                <a:srgbClr val="000000"/>
              </a:solidFill>
              <a:latin typeface="Arial"/>
              <a:ea typeface="Arial"/>
              <a:cs typeface="Arial"/>
              <a:sym typeface="Arial"/>
            </a:endParaRPr>
          </a:p>
        </p:txBody>
      </p:sp>
      <p:pic>
        <p:nvPicPr>
          <p:cNvPr descr="Image" id="31" name="Google Shape;31;p5"/>
          <p:cNvPicPr preferRelativeResize="0"/>
          <p:nvPr/>
        </p:nvPicPr>
        <p:blipFill rotWithShape="1">
          <a:blip r:embed="rId4">
            <a:alphaModFix/>
          </a:blip>
          <a:srcRect b="0" l="0" r="0" t="0"/>
          <a:stretch/>
        </p:blipFill>
        <p:spPr>
          <a:xfrm>
            <a:off x="10881762" y="4952985"/>
            <a:ext cx="2620475" cy="2620474"/>
          </a:xfrm>
          <a:prstGeom prst="rect">
            <a:avLst/>
          </a:prstGeom>
          <a:noFill/>
          <a:ln>
            <a:noFill/>
          </a:ln>
        </p:spPr>
      </p:pic>
      <p:cxnSp>
        <p:nvCxnSpPr>
          <p:cNvPr id="32" name="Google Shape;32;p5"/>
          <p:cNvCxnSpPr/>
          <p:nvPr/>
        </p:nvCxnSpPr>
        <p:spPr>
          <a:xfrm flipH="1" rot="10800000">
            <a:off x="22896065" y="2814"/>
            <a:ext cx="2" cy="1274691"/>
          </a:xfrm>
          <a:prstGeom prst="straightConnector1">
            <a:avLst/>
          </a:prstGeom>
          <a:noFill/>
          <a:ln cap="flat" cmpd="sng" w="50800">
            <a:solidFill>
              <a:srgbClr val="FFA300"/>
            </a:solidFill>
            <a:prstDash val="solid"/>
            <a:miter lim="400000"/>
            <a:headEnd len="med" w="med" type="oval"/>
            <a:tailEnd len="sm" w="sm" type="none"/>
          </a:ln>
        </p:spPr>
      </p:cxnSp>
      <p:sp>
        <p:nvSpPr>
          <p:cNvPr id="33" name="Google Shape;33;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howMasterSp="0">
  <p:cSld name="Text &amp; Image">
    <p:bg>
      <p:bgPr>
        <a:solidFill>
          <a:srgbClr val="FFFFFF"/>
        </a:solidFill>
      </p:bgPr>
    </p:bg>
    <p:spTree>
      <p:nvGrpSpPr>
        <p:cNvPr id="34" name="Shape 34"/>
        <p:cNvGrpSpPr/>
        <p:nvPr/>
      </p:nvGrpSpPr>
      <p:grpSpPr>
        <a:xfrm>
          <a:off x="0" y="0"/>
          <a:ext cx="0" cy="0"/>
          <a:chOff x="0" y="0"/>
          <a:chExt cx="0" cy="0"/>
        </a:xfrm>
      </p:grpSpPr>
      <p:sp>
        <p:nvSpPr>
          <p:cNvPr id="35" name="Google Shape;35;p6"/>
          <p:cNvSpPr/>
          <p:nvPr>
            <p:ph idx="2" type="pic"/>
          </p:nvPr>
        </p:nvSpPr>
        <p:spPr>
          <a:xfrm>
            <a:off x="-7801" y="-1"/>
            <a:ext cx="12206389" cy="13716001"/>
          </a:xfrm>
          <a:prstGeom prst="rect">
            <a:avLst/>
          </a:prstGeom>
          <a:noFill/>
          <a:ln>
            <a:noFill/>
          </a:ln>
        </p:spPr>
      </p:sp>
      <p:sp>
        <p:nvSpPr>
          <p:cNvPr id="36" name="Google Shape;36;p6"/>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37" name="Google Shape;37;p6"/>
          <p:cNvSpPr txBox="1"/>
          <p:nvPr>
            <p:ph idx="1" type="body"/>
          </p:nvPr>
        </p:nvSpPr>
        <p:spPr>
          <a:xfrm>
            <a:off x="13254077" y="4692650"/>
            <a:ext cx="8465881" cy="4330701"/>
          </a:xfrm>
          <a:prstGeom prst="rect">
            <a:avLst/>
          </a:prstGeom>
          <a:noFill/>
          <a:ln>
            <a:noFill/>
          </a:ln>
        </p:spPr>
        <p:txBody>
          <a:bodyPr anchorCtr="0" anchor="t"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38" name="Google Shape;38;p6"/>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39" name="Google Shape;39;p6"/>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40" name="Google Shape;40;p6"/>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41" name="Google Shape;41;p6"/>
          <p:cNvSpPr txBox="1"/>
          <p:nvPr>
            <p:ph idx="3" type="body"/>
          </p:nvPr>
        </p:nvSpPr>
        <p:spPr>
          <a:xfrm>
            <a:off x="13284147" y="3574937"/>
            <a:ext cx="1413892" cy="800101"/>
          </a:xfrm>
          <a:prstGeom prst="rect">
            <a:avLst/>
          </a:prstGeom>
          <a:noFill/>
          <a:ln>
            <a:noFill/>
          </a:ln>
        </p:spPr>
        <p:txBody>
          <a:bodyPr anchorCtr="0" anchor="t"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42" name="Google Shape;42;p6"/>
          <p:cNvPicPr preferRelativeResize="0"/>
          <p:nvPr/>
        </p:nvPicPr>
        <p:blipFill rotWithShape="1">
          <a:blip r:embed="rId3">
            <a:alphaModFix/>
          </a:blip>
          <a:srcRect b="0" l="0" r="0" t="0"/>
          <a:stretch/>
        </p:blipFill>
        <p:spPr>
          <a:xfrm>
            <a:off x="22799657" y="2417784"/>
            <a:ext cx="593783" cy="10044321"/>
          </a:xfrm>
          <a:prstGeom prst="rect">
            <a:avLst/>
          </a:prstGeom>
          <a:noFill/>
          <a:ln>
            <a:noFill/>
          </a:ln>
        </p:spPr>
      </p:pic>
      <p:sp>
        <p:nvSpPr>
          <p:cNvPr id="43" name="Google Shape;43;p6"/>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44" name="Google Shape;44;p6"/>
          <p:cNvSpPr txBox="1"/>
          <p:nvPr>
            <p:ph idx="12" type="sldNum"/>
          </p:nvPr>
        </p:nvSpPr>
        <p:spPr>
          <a:xfrm>
            <a:off x="19934631" y="121158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howMasterSp="0">
  <p:cSld name="Text">
    <p:bg>
      <p:bgPr>
        <a:solidFill>
          <a:srgbClr val="FFFFFF"/>
        </a:solidFill>
      </p:bgPr>
    </p:bg>
    <p:spTree>
      <p:nvGrpSpPr>
        <p:cNvPr id="45" name="Shape 45"/>
        <p:cNvGrpSpPr/>
        <p:nvPr/>
      </p:nvGrpSpPr>
      <p:grpSpPr>
        <a:xfrm>
          <a:off x="0" y="0"/>
          <a:ext cx="0" cy="0"/>
          <a:chOff x="0" y="0"/>
          <a:chExt cx="0" cy="0"/>
        </a:xfrm>
      </p:grpSpPr>
      <p:sp>
        <p:nvSpPr>
          <p:cNvPr id="46" name="Google Shape;46;p7"/>
          <p:cNvSpPr txBox="1"/>
          <p:nvPr/>
        </p:nvSpPr>
        <p:spPr>
          <a:xfrm>
            <a:off x="37829" y="12671424"/>
            <a:ext cx="3573476"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The importance of storytelling</a:t>
            </a:r>
            <a:endParaRPr b="0" i="0" sz="1400" u="none" cap="none" strike="noStrike">
              <a:solidFill>
                <a:srgbClr val="000000"/>
              </a:solidFill>
              <a:latin typeface="Arial"/>
              <a:ea typeface="Arial"/>
              <a:cs typeface="Arial"/>
              <a:sym typeface="Arial"/>
            </a:endParaRPr>
          </a:p>
        </p:txBody>
      </p:sp>
      <p:sp>
        <p:nvSpPr>
          <p:cNvPr id="47" name="Google Shape;47;p7"/>
          <p:cNvSpPr txBox="1"/>
          <p:nvPr/>
        </p:nvSpPr>
        <p:spPr>
          <a:xfrm>
            <a:off x="22256059" y="12658724"/>
            <a:ext cx="1330681"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7 July 2018</a:t>
            </a:r>
            <a:endParaRPr b="0" i="0" sz="1400" u="none" cap="none" strike="noStrike">
              <a:solidFill>
                <a:srgbClr val="000000"/>
              </a:solidFill>
              <a:latin typeface="Arial"/>
              <a:ea typeface="Arial"/>
              <a:cs typeface="Arial"/>
              <a:sym typeface="Arial"/>
            </a:endParaRPr>
          </a:p>
        </p:txBody>
      </p:sp>
      <p:sp>
        <p:nvSpPr>
          <p:cNvPr id="48" name="Google Shape;48;p7"/>
          <p:cNvSpPr txBox="1"/>
          <p:nvPr>
            <p:ph idx="1" type="body"/>
          </p:nvPr>
        </p:nvSpPr>
        <p:spPr>
          <a:xfrm>
            <a:off x="1579294" y="4669154"/>
            <a:ext cx="14358548" cy="4377692"/>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49" name="Google Shape;49;p7"/>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0" name="Google Shape;50;p7"/>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51" name="Google Shape;51;p7"/>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pic>
        <p:nvPicPr>
          <p:cNvPr descr="Image" id="52" name="Google Shape;52;p7"/>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53" name="Google Shape;53;p7"/>
          <p:cNvSpPr txBox="1"/>
          <p:nvPr>
            <p:ph idx="2" type="body"/>
          </p:nvPr>
        </p:nvSpPr>
        <p:spPr>
          <a:xfrm>
            <a:off x="1583213" y="3236271"/>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4" name="Google Shape;54;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Graph " showMasterSp="0">
  <p:cSld name="Text &amp; Graph ">
    <p:bg>
      <p:bgPr>
        <a:solidFill>
          <a:srgbClr val="FFFFFF"/>
        </a:solidFill>
      </p:bgPr>
    </p:bg>
    <p:spTree>
      <p:nvGrpSpPr>
        <p:cNvPr id="55" name="Shape 55"/>
        <p:cNvGrpSpPr/>
        <p:nvPr/>
      </p:nvGrpSpPr>
      <p:grpSpPr>
        <a:xfrm>
          <a:off x="0" y="0"/>
          <a:ext cx="0" cy="0"/>
          <a:chOff x="0" y="0"/>
          <a:chExt cx="0" cy="0"/>
        </a:xfrm>
      </p:grpSpPr>
      <p:sp>
        <p:nvSpPr>
          <p:cNvPr id="56" name="Google Shape;56;p8"/>
          <p:cNvSpPr txBox="1"/>
          <p:nvPr>
            <p:ph idx="1" type="body"/>
          </p:nvPr>
        </p:nvSpPr>
        <p:spPr>
          <a:xfrm>
            <a:off x="12142752" y="4804662"/>
            <a:ext cx="9010987" cy="5270501"/>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7" name="Google Shape;57;p8"/>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58" name="Google Shape;58;p8"/>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9" name="Google Shape;59;p8"/>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60" name="Google Shape;60;p8"/>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61" name="Google Shape;61;p8"/>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62" name="Google Shape;62;p8"/>
          <p:cNvSpPr txBox="1"/>
          <p:nvPr>
            <p:ph idx="2" type="body"/>
          </p:nvPr>
        </p:nvSpPr>
        <p:spPr>
          <a:xfrm>
            <a:off x="12539080" y="3574937"/>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00D5BC"/>
              </a:buClr>
              <a:buSzPts val="4500"/>
              <a:buFont typeface="Montserrat"/>
              <a:buNone/>
              <a:defRPr b="1" sz="4500">
                <a:solidFill>
                  <a:srgbClr val="00D5BC"/>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63" name="Google Shape;63;p8"/>
          <p:cNvPicPr preferRelativeResize="0"/>
          <p:nvPr/>
        </p:nvPicPr>
        <p:blipFill rotWithShape="1">
          <a:blip r:embed="rId3">
            <a:alphaModFix/>
          </a:blip>
          <a:srcRect b="0" l="0" r="0" t="0"/>
          <a:stretch/>
        </p:blipFill>
        <p:spPr>
          <a:xfrm>
            <a:off x="22606328" y="2416069"/>
            <a:ext cx="527501" cy="10047751"/>
          </a:xfrm>
          <a:prstGeom prst="rect">
            <a:avLst/>
          </a:prstGeom>
          <a:noFill/>
          <a:ln>
            <a:noFill/>
          </a:ln>
        </p:spPr>
      </p:pic>
      <p:sp>
        <p:nvSpPr>
          <p:cNvPr id="64" name="Google Shape;64;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2" showMasterSp="0">
  <p:cSld name="Colour Background 2">
    <p:bg>
      <p:bgPr>
        <a:solidFill>
          <a:srgbClr val="4F528B"/>
        </a:solidFill>
      </p:bgPr>
    </p:bg>
    <p:spTree>
      <p:nvGrpSpPr>
        <p:cNvPr id="65" name="Shape 65"/>
        <p:cNvGrpSpPr/>
        <p:nvPr/>
      </p:nvGrpSpPr>
      <p:grpSpPr>
        <a:xfrm>
          <a:off x="0" y="0"/>
          <a:ext cx="0" cy="0"/>
          <a:chOff x="0" y="0"/>
          <a:chExt cx="0" cy="0"/>
        </a:xfrm>
      </p:grpSpPr>
      <p:sp>
        <p:nvSpPr>
          <p:cNvPr id="66" name="Google Shape;66;p9"/>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67" name="Google Shape;67;p9"/>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68" name="Google Shape;68;p9"/>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sp>
        <p:nvSpPr>
          <p:cNvPr id="69" name="Google Shape;69;p9"/>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pic>
        <p:nvPicPr>
          <p:cNvPr descr="Image" id="70" name="Google Shape;70;p9"/>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1" name="Google Shape;71;p9"/>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2" name="Google Shape;72;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3" showMasterSp="0">
  <p:cSld name="Colour Background 3">
    <p:bg>
      <p:bgPr>
        <a:solidFill>
          <a:srgbClr val="EA2D56"/>
        </a:solidFill>
      </p:bgPr>
    </p:bg>
    <p:spTree>
      <p:nvGrpSpPr>
        <p:cNvPr id="73" name="Shape 73"/>
        <p:cNvGrpSpPr/>
        <p:nvPr/>
      </p:nvGrpSpPr>
      <p:grpSpPr>
        <a:xfrm>
          <a:off x="0" y="0"/>
          <a:ext cx="0" cy="0"/>
          <a:chOff x="0" y="0"/>
          <a:chExt cx="0" cy="0"/>
        </a:xfrm>
      </p:grpSpPr>
      <p:cxnSp>
        <p:nvCxnSpPr>
          <p:cNvPr id="74" name="Google Shape;74;p10"/>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75" name="Google Shape;75;p10"/>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76" name="Google Shape;76;p10"/>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7" name="Google Shape;77;p10"/>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8" name="Google Shape;78;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304E"/>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blip>
          <a:srcRect b="0" l="0" r="0" t="0"/>
          <a:stretch/>
        </p:blipFill>
        <p:spPr>
          <a:xfrm>
            <a:off x="22378325" y="10874960"/>
            <a:ext cx="1035481" cy="1333501"/>
          </a:xfrm>
          <a:prstGeom prst="rect">
            <a:avLst/>
          </a:prstGeom>
          <a:noFill/>
          <a:ln>
            <a:noFill/>
          </a:ln>
        </p:spPr>
      </p:pic>
      <p:sp>
        <p:nvSpPr>
          <p:cNvPr id="7" name="Google Shape;7;p1"/>
          <p:cNvSpPr txBox="1"/>
          <p:nvPr/>
        </p:nvSpPr>
        <p:spPr>
          <a:xfrm>
            <a:off x="22425150" y="11192340"/>
            <a:ext cx="941833"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283333"/>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START</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22896065" y="12457280"/>
            <a:ext cx="2" cy="1274692"/>
          </a:xfrm>
          <a:prstGeom prst="straightConnector1">
            <a:avLst/>
          </a:prstGeom>
          <a:noFill/>
          <a:ln cap="flat" cmpd="sng" w="50800">
            <a:solidFill>
              <a:srgbClr val="FFA300"/>
            </a:solidFill>
            <a:prstDash val="solid"/>
            <a:miter lim="400000"/>
            <a:headEnd len="med" w="med" type="oval"/>
            <a:tailEnd len="sm" w="sm" type="none"/>
          </a:ln>
        </p:spPr>
      </p:cxnSp>
      <p:sp>
        <p:nvSpPr>
          <p:cNvPr id="9" name="Google Shape;9;p1"/>
          <p:cNvSpPr txBox="1"/>
          <p:nvPr/>
        </p:nvSpPr>
        <p:spPr>
          <a:xfrm>
            <a:off x="1042204" y="12634855"/>
            <a:ext cx="1683259"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B200"/>
              </a:buClr>
              <a:buSzPts val="3000"/>
              <a:buFont typeface="Montserrat SemiBold"/>
              <a:buNone/>
            </a:pPr>
            <a:r>
              <a:rPr b="0" i="0" lang="en-US" sz="3000" u="none" cap="none" strike="noStrike">
                <a:solidFill>
                  <a:srgbClr val="FFB200"/>
                </a:solidFill>
                <a:latin typeface="Montserrat SemiBold"/>
                <a:ea typeface="Montserrat SemiBold"/>
                <a:cs typeface="Montserrat SemiBold"/>
                <a:sym typeface="Montserrat SemiBold"/>
              </a:rPr>
              <a:t>parkrun</a:t>
            </a:r>
            <a:endParaRPr b="0" i="0" sz="1400" u="none" cap="none" strike="noStrike">
              <a:solidFill>
                <a:srgbClr val="000000"/>
              </a:solidFill>
              <a:latin typeface="Arial"/>
              <a:ea typeface="Arial"/>
              <a:cs typeface="Arial"/>
              <a:sym typeface="Arial"/>
            </a:endParaRPr>
          </a:p>
        </p:txBody>
      </p:sp>
      <p:pic>
        <p:nvPicPr>
          <p:cNvPr descr="Image" id="10" name="Google Shape;10;p1"/>
          <p:cNvPicPr preferRelativeResize="0"/>
          <p:nvPr/>
        </p:nvPicPr>
        <p:blipFill rotWithShape="1">
          <a:blip r:embed="rId2">
            <a:alphaModFix/>
          </a:blip>
          <a:srcRect b="0" l="0" r="0" t="0"/>
          <a:stretch/>
        </p:blipFill>
        <p:spPr>
          <a:xfrm>
            <a:off x="10881762" y="3625112"/>
            <a:ext cx="2620475" cy="2620475"/>
          </a:xfrm>
          <a:prstGeom prst="rect">
            <a:avLst/>
          </a:prstGeom>
          <a:noFill/>
          <a:ln>
            <a:noFill/>
          </a:ln>
        </p:spPr>
      </p:pic>
      <p:sp>
        <p:nvSpPr>
          <p:cNvPr id="11" name="Google Shape;11;p1"/>
          <p:cNvSpPr txBox="1"/>
          <p:nvPr>
            <p:ph type="title"/>
          </p:nvPr>
        </p:nvSpPr>
        <p:spPr>
          <a:xfrm>
            <a:off x="1689100" y="952500"/>
            <a:ext cx="21005800"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12" name="Google Shape;12;p1"/>
          <p:cNvSpPr txBox="1"/>
          <p:nvPr>
            <p:ph idx="1" type="body"/>
          </p:nvPr>
        </p:nvSpPr>
        <p:spPr>
          <a:xfrm>
            <a:off x="1689100" y="3238500"/>
            <a:ext cx="21005800" cy="9207500"/>
          </a:xfrm>
          <a:prstGeom prst="rect">
            <a:avLst/>
          </a:prstGeom>
          <a:noFill/>
          <a:ln>
            <a:noFill/>
          </a:ln>
        </p:spPr>
        <p:txBody>
          <a:bodyPr anchorCtr="0" anchor="ctr" bIns="50800" lIns="50800" spcFirstLastPara="1" rIns="50800" wrap="square" tIns="50800">
            <a:normAutofit/>
          </a:bodyPr>
          <a:lstStyle>
            <a:lvl1pPr indent="-889000" lvl="0" marL="457200" marR="0" rtl="0" algn="l">
              <a:lnSpc>
                <a:spcPct val="100000"/>
              </a:lnSpc>
              <a:spcBef>
                <a:spcPts val="5200"/>
              </a:spcBef>
              <a:spcAft>
                <a:spcPts val="0"/>
              </a:spcAft>
              <a:buClr>
                <a:srgbClr val="000000"/>
              </a:buClr>
              <a:buSzPts val="104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RMB4iev9WHE"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0.jpg"/><Relationship Id="rId5" Type="http://schemas.openxmlformats.org/officeDocument/2006/relationships/image" Target="../media/image31.jpg"/><Relationship Id="rId6" Type="http://schemas.openxmlformats.org/officeDocument/2006/relationships/image" Target="../media/image18.jpg"/><Relationship Id="rId7" Type="http://schemas.openxmlformats.org/officeDocument/2006/relationships/image" Target="../media/image25.jpg"/><Relationship Id="rId8"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 Id="rId4" Type="http://schemas.openxmlformats.org/officeDocument/2006/relationships/image" Target="../media/image37.jpg"/><Relationship Id="rId5" Type="http://schemas.openxmlformats.org/officeDocument/2006/relationships/image" Target="../media/image4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23.jpg"/><Relationship Id="rId5"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5.jpg"/><Relationship Id="rId5"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www.youtube.com/watch?v=81GqzCHIW84" TargetMode="External"/><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33.jpg"/><Relationship Id="rId5"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www.youtube.com/watch?v=VLzSoZRLnqY" TargetMode="Externa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9.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youtube.com/watch?v=Er0SFp663i4" TargetMode="External"/><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racgp.org.au/parkrunpractice/registratio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racgp.org.au/parkrunpractice" TargetMode="External"/><Relationship Id="rId4" Type="http://schemas.openxmlformats.org/officeDocument/2006/relationships/hyperlink" Target="http://racgp.org.au/parkrunpractice" TargetMode="External"/><Relationship Id="rId5"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www.parkrun.com.au"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367625" y="-302625"/>
            <a:ext cx="24751626" cy="16521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4"/>
          <p:cNvSpPr txBox="1"/>
          <p:nvPr/>
        </p:nvSpPr>
        <p:spPr>
          <a:xfrm>
            <a:off x="1343800" y="1498250"/>
            <a:ext cx="20991000" cy="1247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Being a parkrun practice helps GP’s to:</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400">
              <a:solidFill>
                <a:schemeClr val="lt1"/>
              </a:solidFill>
              <a:latin typeface="Montserrat"/>
              <a:ea typeface="Montserrat"/>
              <a:cs typeface="Montserrat"/>
              <a:sym typeface="Montserrat"/>
            </a:endParaRPr>
          </a:p>
          <a:p>
            <a:pPr indent="-508000" lvl="0" marL="457200" rtl="0" algn="l">
              <a:lnSpc>
                <a:spcPct val="150000"/>
              </a:lnSpc>
              <a:spcBef>
                <a:spcPts val="0"/>
              </a:spcBef>
              <a:spcAft>
                <a:spcPts val="0"/>
              </a:spcAft>
              <a:buClr>
                <a:schemeClr val="lt1"/>
              </a:buClr>
              <a:buSzPts val="4400"/>
              <a:buFont typeface="Montserrat"/>
              <a:buChar char="●"/>
            </a:pPr>
            <a:r>
              <a:rPr lang="en-US" sz="4400">
                <a:solidFill>
                  <a:schemeClr val="lt1"/>
                </a:solidFill>
                <a:latin typeface="Montserrat"/>
                <a:ea typeface="Montserrat"/>
                <a:cs typeface="Montserrat"/>
                <a:sym typeface="Montserrat"/>
              </a:rPr>
              <a:t>Improve the health and wellbeing of practice staff and patients, reducing the need for lifelong medicine</a:t>
            </a:r>
            <a:endParaRPr sz="4400">
              <a:solidFill>
                <a:schemeClr val="lt1"/>
              </a:solidFill>
              <a:latin typeface="Montserrat"/>
              <a:ea typeface="Montserrat"/>
              <a:cs typeface="Montserrat"/>
              <a:sym typeface="Montserrat"/>
            </a:endParaRPr>
          </a:p>
          <a:p>
            <a:pPr indent="-508000" lvl="0" marL="457200" rtl="0" algn="l">
              <a:lnSpc>
                <a:spcPct val="150000"/>
              </a:lnSpc>
              <a:spcBef>
                <a:spcPts val="0"/>
              </a:spcBef>
              <a:spcAft>
                <a:spcPts val="0"/>
              </a:spcAft>
              <a:buClr>
                <a:schemeClr val="lt1"/>
              </a:buClr>
              <a:buSzPts val="4400"/>
              <a:buFont typeface="Montserrat"/>
              <a:buChar char="●"/>
            </a:pPr>
            <a:r>
              <a:rPr lang="en-US" sz="4400">
                <a:solidFill>
                  <a:schemeClr val="lt1"/>
                </a:solidFill>
                <a:latin typeface="Montserrat"/>
                <a:ea typeface="Montserrat"/>
                <a:cs typeface="Montserrat"/>
                <a:sym typeface="Montserrat"/>
              </a:rPr>
              <a:t>Support the move towards personalised care and social prescribing</a:t>
            </a:r>
            <a:endParaRPr sz="4400">
              <a:solidFill>
                <a:schemeClr val="lt1"/>
              </a:solidFill>
              <a:latin typeface="Montserrat"/>
              <a:ea typeface="Montserrat"/>
              <a:cs typeface="Montserrat"/>
              <a:sym typeface="Montserrat"/>
            </a:endParaRPr>
          </a:p>
          <a:p>
            <a:pPr indent="-508000" lvl="0" marL="457200" rtl="0" algn="l">
              <a:lnSpc>
                <a:spcPct val="150000"/>
              </a:lnSpc>
              <a:spcBef>
                <a:spcPts val="1000"/>
              </a:spcBef>
              <a:spcAft>
                <a:spcPts val="0"/>
              </a:spcAft>
              <a:buClr>
                <a:schemeClr val="lt1"/>
              </a:buClr>
              <a:buSzPts val="4400"/>
              <a:buFont typeface="Montserrat"/>
              <a:buChar char="●"/>
            </a:pPr>
            <a:r>
              <a:rPr lang="en-US" sz="4400">
                <a:solidFill>
                  <a:schemeClr val="lt1"/>
                </a:solidFill>
                <a:latin typeface="Montserrat"/>
                <a:ea typeface="Montserrat"/>
                <a:cs typeface="Montserrat"/>
                <a:sym typeface="Montserrat"/>
              </a:rPr>
              <a:t>Strengthen connections with the local community</a:t>
            </a:r>
            <a:endParaRPr sz="4400">
              <a:solidFill>
                <a:schemeClr val="lt1"/>
              </a:solidFill>
              <a:latin typeface="Montserrat"/>
              <a:ea typeface="Montserrat"/>
              <a:cs typeface="Montserrat"/>
              <a:sym typeface="Montserrat"/>
            </a:endParaRPr>
          </a:p>
          <a:p>
            <a:pPr indent="-508000" lvl="0" marL="457200" rtl="0" algn="l">
              <a:lnSpc>
                <a:spcPct val="150000"/>
              </a:lnSpc>
              <a:spcBef>
                <a:spcPts val="0"/>
              </a:spcBef>
              <a:spcAft>
                <a:spcPts val="0"/>
              </a:spcAft>
              <a:buClr>
                <a:schemeClr val="lt1"/>
              </a:buClr>
              <a:buSzPts val="4400"/>
              <a:buFont typeface="Montserrat"/>
              <a:buChar char="●"/>
            </a:pPr>
            <a:r>
              <a:rPr lang="en-US" sz="4400">
                <a:solidFill>
                  <a:schemeClr val="lt1"/>
                </a:solidFill>
                <a:latin typeface="Montserrat"/>
                <a:ea typeface="Montserrat"/>
                <a:cs typeface="Montserrat"/>
                <a:sym typeface="Montserrat"/>
              </a:rPr>
              <a:t>Improve staff morale and relationships between staff members and other practices</a:t>
            </a:r>
            <a:endParaRPr sz="4400">
              <a:solidFill>
                <a:schemeClr val="lt1"/>
              </a:solidFill>
              <a:latin typeface="Montserrat"/>
              <a:ea typeface="Montserrat"/>
              <a:cs typeface="Montserrat"/>
              <a:sym typeface="Montserrat"/>
            </a:endParaRPr>
          </a:p>
          <a:p>
            <a:pPr indent="-508000" lvl="0" marL="457200" rtl="0" algn="l">
              <a:lnSpc>
                <a:spcPct val="150000"/>
              </a:lnSpc>
              <a:spcBef>
                <a:spcPts val="0"/>
              </a:spcBef>
              <a:spcAft>
                <a:spcPts val="0"/>
              </a:spcAft>
              <a:buClr>
                <a:schemeClr val="lt1"/>
              </a:buClr>
              <a:buSzPts val="4400"/>
              <a:buFont typeface="Montserrat"/>
              <a:buChar char="●"/>
            </a:pPr>
            <a:r>
              <a:rPr lang="en-US" sz="4400">
                <a:solidFill>
                  <a:schemeClr val="lt1"/>
                </a:solidFill>
                <a:latin typeface="Montserrat"/>
                <a:ea typeface="Montserrat"/>
                <a:cs typeface="Montserrat"/>
                <a:sym typeface="Montserrat"/>
              </a:rPr>
              <a:t>To help you have a conversation with your staff, patients, and community to get involved and join in the parkrun fun!</a:t>
            </a:r>
            <a:endParaRPr sz="4400">
              <a:solidFill>
                <a:schemeClr val="lt1"/>
              </a:solidFill>
              <a:latin typeface="Montserrat"/>
              <a:ea typeface="Montserrat"/>
              <a:cs typeface="Montserrat"/>
              <a:sym typeface="Montserrat"/>
            </a:endParaRPr>
          </a:p>
          <a:p>
            <a:pPr indent="0" lvl="0" marL="0" rtl="0" algn="l">
              <a:spcBef>
                <a:spcPts val="1200"/>
              </a:spcBef>
              <a:spcAft>
                <a:spcPts val="0"/>
              </a:spcAft>
              <a:buNone/>
            </a:pPr>
            <a:r>
              <a:t/>
            </a:r>
            <a:endParaRPr sz="4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4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nvSpPr>
        <p:spPr>
          <a:xfrm>
            <a:off x="2358800" y="4892325"/>
            <a:ext cx="185502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0">
                <a:solidFill>
                  <a:schemeClr val="lt1"/>
                </a:solidFill>
                <a:latin typeface="Montserrat"/>
                <a:ea typeface="Montserrat"/>
                <a:cs typeface="Montserrat"/>
                <a:sym typeface="Montserrat"/>
              </a:rPr>
              <a:t>How else can parkrun help improve public health?</a:t>
            </a:r>
            <a:endParaRPr b="1" sz="8000">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nvSpPr>
        <p:spPr>
          <a:xfrm>
            <a:off x="1223075" y="1281325"/>
            <a:ext cx="20996400" cy="120852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47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Introduce people to physical activity that can benefits from a supportive, encouraging setting</a:t>
            </a:r>
            <a:endParaRPr sz="49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can help with forming regular habits of physical activity including increased movement during the week</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Inspire participants to try other parkrun events and see new places</a:t>
            </a:r>
            <a:endParaRPr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Gives participants a purpose for </a:t>
            </a:r>
            <a:r>
              <a:rPr lang="en-US" sz="4900">
                <a:solidFill>
                  <a:schemeClr val="lt1"/>
                </a:solidFill>
                <a:latin typeface="Montserrat"/>
                <a:ea typeface="Montserrat"/>
                <a:cs typeface="Montserrat"/>
                <a:sym typeface="Montserrat"/>
              </a:rPr>
              <a:t>engaging</a:t>
            </a:r>
            <a:r>
              <a:rPr lang="en-US" sz="4900">
                <a:solidFill>
                  <a:schemeClr val="lt1"/>
                </a:solidFill>
                <a:latin typeface="Montserrat"/>
                <a:ea typeface="Montserrat"/>
                <a:cs typeface="Montserrat"/>
                <a:sym typeface="Montserrat"/>
              </a:rPr>
              <a:t> in physical activity and something to look forward to each week</a:t>
            </a:r>
            <a:endParaRPr sz="49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Did we mention it’s free?</a:t>
            </a:r>
            <a:endParaRPr sz="49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7"/>
          <p:cNvSpPr txBox="1"/>
          <p:nvPr/>
        </p:nvSpPr>
        <p:spPr>
          <a:xfrm>
            <a:off x="1832400" y="1461700"/>
            <a:ext cx="18365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Let’s hear from our parkrun participants…</a:t>
            </a:r>
            <a:endParaRPr b="1" sz="6000">
              <a:solidFill>
                <a:schemeClr val="lt1"/>
              </a:solidFill>
              <a:latin typeface="Montserrat"/>
              <a:ea typeface="Montserrat"/>
              <a:cs typeface="Montserrat"/>
              <a:sym typeface="Montserrat"/>
            </a:endParaRPr>
          </a:p>
        </p:txBody>
      </p:sp>
      <p:pic>
        <p:nvPicPr>
          <p:cNvPr id="181" name="Google Shape;181;p27" title="The only time we can bond together">
            <a:hlinkClick r:id="rId3"/>
          </p:cNvPr>
          <p:cNvPicPr preferRelativeResize="0"/>
          <p:nvPr/>
        </p:nvPicPr>
        <p:blipFill>
          <a:blip r:embed="rId4">
            <a:alphaModFix/>
          </a:blip>
          <a:stretch>
            <a:fillRect/>
          </a:stretch>
        </p:blipFill>
        <p:spPr>
          <a:xfrm>
            <a:off x="4199650" y="3280050"/>
            <a:ext cx="11084350" cy="8313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8"/>
          <p:cNvPicPr preferRelativeResize="0"/>
          <p:nvPr/>
        </p:nvPicPr>
        <p:blipFill>
          <a:blip r:embed="rId3">
            <a:alphaModFix/>
          </a:blip>
          <a:stretch>
            <a:fillRect/>
          </a:stretch>
        </p:blipFill>
        <p:spPr>
          <a:xfrm>
            <a:off x="2528138" y="0"/>
            <a:ext cx="19327724" cy="9692174"/>
          </a:xfrm>
          <a:prstGeom prst="rect">
            <a:avLst/>
          </a:prstGeom>
          <a:noFill/>
          <a:ln>
            <a:noFill/>
          </a:ln>
        </p:spPr>
      </p:pic>
      <p:pic>
        <p:nvPicPr>
          <p:cNvPr id="187" name="Google Shape;187;p28"/>
          <p:cNvPicPr preferRelativeResize="0"/>
          <p:nvPr/>
        </p:nvPicPr>
        <p:blipFill>
          <a:blip r:embed="rId4">
            <a:alphaModFix/>
          </a:blip>
          <a:stretch>
            <a:fillRect/>
          </a:stretch>
        </p:blipFill>
        <p:spPr>
          <a:xfrm>
            <a:off x="8098500" y="9692175"/>
            <a:ext cx="8187001" cy="378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9"/>
          <p:cNvSpPr txBox="1"/>
          <p:nvPr/>
        </p:nvSpPr>
        <p:spPr>
          <a:xfrm>
            <a:off x="2149350" y="6142200"/>
            <a:ext cx="200853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100">
                <a:solidFill>
                  <a:schemeClr val="lt1"/>
                </a:solidFill>
                <a:latin typeface="Montserrat"/>
                <a:ea typeface="Montserrat"/>
                <a:cs typeface="Montserrat"/>
                <a:sym typeface="Montserrat"/>
              </a:rPr>
              <a:t>What happens at a parkrun event?</a:t>
            </a:r>
            <a:endParaRPr b="1" sz="8100">
              <a:solidFill>
                <a:schemeClr val="lt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0"/>
          <p:cNvPicPr preferRelativeResize="0"/>
          <p:nvPr/>
        </p:nvPicPr>
        <p:blipFill rotWithShape="1">
          <a:blip r:embed="rId3">
            <a:alphaModFix/>
          </a:blip>
          <a:srcRect b="0" l="0" r="0" t="0"/>
          <a:stretch/>
        </p:blipFill>
        <p:spPr>
          <a:xfrm>
            <a:off x="5100" y="7758575"/>
            <a:ext cx="10070775" cy="6067401"/>
          </a:xfrm>
          <a:prstGeom prst="rect">
            <a:avLst/>
          </a:prstGeom>
          <a:noFill/>
          <a:ln>
            <a:noFill/>
          </a:ln>
        </p:spPr>
      </p:pic>
      <p:pic>
        <p:nvPicPr>
          <p:cNvPr id="198" name="Google Shape;198;p30"/>
          <p:cNvPicPr preferRelativeResize="0"/>
          <p:nvPr/>
        </p:nvPicPr>
        <p:blipFill>
          <a:blip r:embed="rId4">
            <a:alphaModFix/>
          </a:blip>
          <a:stretch>
            <a:fillRect/>
          </a:stretch>
        </p:blipFill>
        <p:spPr>
          <a:xfrm>
            <a:off x="14209625" y="276975"/>
            <a:ext cx="10070775" cy="7433000"/>
          </a:xfrm>
          <a:prstGeom prst="rect">
            <a:avLst/>
          </a:prstGeom>
          <a:noFill/>
          <a:ln>
            <a:noFill/>
          </a:ln>
        </p:spPr>
      </p:pic>
      <p:pic>
        <p:nvPicPr>
          <p:cNvPr id="199" name="Google Shape;199;p30"/>
          <p:cNvPicPr preferRelativeResize="0"/>
          <p:nvPr/>
        </p:nvPicPr>
        <p:blipFill>
          <a:blip r:embed="rId5">
            <a:alphaModFix/>
          </a:blip>
          <a:stretch>
            <a:fillRect/>
          </a:stretch>
        </p:blipFill>
        <p:spPr>
          <a:xfrm>
            <a:off x="10075875" y="7737800"/>
            <a:ext cx="6108950" cy="6108950"/>
          </a:xfrm>
          <a:prstGeom prst="rect">
            <a:avLst/>
          </a:prstGeom>
          <a:noFill/>
          <a:ln>
            <a:noFill/>
          </a:ln>
        </p:spPr>
      </p:pic>
      <p:pic>
        <p:nvPicPr>
          <p:cNvPr id="200" name="Google Shape;200;p30"/>
          <p:cNvPicPr preferRelativeResize="0"/>
          <p:nvPr/>
        </p:nvPicPr>
        <p:blipFill>
          <a:blip r:embed="rId6">
            <a:alphaModFix/>
          </a:blip>
          <a:stretch>
            <a:fillRect/>
          </a:stretch>
        </p:blipFill>
        <p:spPr>
          <a:xfrm>
            <a:off x="16184825" y="7758575"/>
            <a:ext cx="8245021" cy="6067400"/>
          </a:xfrm>
          <a:prstGeom prst="rect">
            <a:avLst/>
          </a:prstGeom>
          <a:noFill/>
          <a:ln>
            <a:noFill/>
          </a:ln>
        </p:spPr>
      </p:pic>
      <p:pic>
        <p:nvPicPr>
          <p:cNvPr id="201" name="Google Shape;201;p30"/>
          <p:cNvPicPr preferRelativeResize="0"/>
          <p:nvPr/>
        </p:nvPicPr>
        <p:blipFill>
          <a:blip r:embed="rId7">
            <a:alphaModFix/>
          </a:blip>
          <a:stretch>
            <a:fillRect/>
          </a:stretch>
        </p:blipFill>
        <p:spPr>
          <a:xfrm>
            <a:off x="8852800" y="162800"/>
            <a:ext cx="5343775" cy="7574999"/>
          </a:xfrm>
          <a:prstGeom prst="rect">
            <a:avLst/>
          </a:prstGeom>
          <a:noFill/>
          <a:ln>
            <a:noFill/>
          </a:ln>
        </p:spPr>
      </p:pic>
      <p:pic>
        <p:nvPicPr>
          <p:cNvPr id="202" name="Google Shape;202;p30"/>
          <p:cNvPicPr preferRelativeResize="0"/>
          <p:nvPr/>
        </p:nvPicPr>
        <p:blipFill>
          <a:blip r:embed="rId8">
            <a:alphaModFix/>
          </a:blip>
          <a:stretch>
            <a:fillRect/>
          </a:stretch>
        </p:blipFill>
        <p:spPr>
          <a:xfrm>
            <a:off x="5100" y="897457"/>
            <a:ext cx="8847698" cy="59056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1"/>
          <p:cNvPicPr preferRelativeResize="0"/>
          <p:nvPr/>
        </p:nvPicPr>
        <p:blipFill>
          <a:blip r:embed="rId3">
            <a:alphaModFix/>
          </a:blip>
          <a:stretch>
            <a:fillRect/>
          </a:stretch>
        </p:blipFill>
        <p:spPr>
          <a:xfrm>
            <a:off x="152400" y="6956325"/>
            <a:ext cx="10013150" cy="6584950"/>
          </a:xfrm>
          <a:prstGeom prst="rect">
            <a:avLst/>
          </a:prstGeom>
          <a:noFill/>
          <a:ln>
            <a:noFill/>
          </a:ln>
        </p:spPr>
      </p:pic>
      <p:pic>
        <p:nvPicPr>
          <p:cNvPr id="208" name="Google Shape;208;p31"/>
          <p:cNvPicPr preferRelativeResize="0"/>
          <p:nvPr/>
        </p:nvPicPr>
        <p:blipFill>
          <a:blip r:embed="rId4">
            <a:alphaModFix/>
          </a:blip>
          <a:stretch>
            <a:fillRect/>
          </a:stretch>
        </p:blipFill>
        <p:spPr>
          <a:xfrm>
            <a:off x="10317950" y="152400"/>
            <a:ext cx="13913651" cy="9287090"/>
          </a:xfrm>
          <a:prstGeom prst="rect">
            <a:avLst/>
          </a:prstGeom>
          <a:noFill/>
          <a:ln>
            <a:noFill/>
          </a:ln>
        </p:spPr>
      </p:pic>
      <p:pic>
        <p:nvPicPr>
          <p:cNvPr id="209" name="Google Shape;209;p31"/>
          <p:cNvPicPr preferRelativeResize="0"/>
          <p:nvPr/>
        </p:nvPicPr>
        <p:blipFill>
          <a:blip r:embed="rId5">
            <a:alphaModFix/>
          </a:blip>
          <a:stretch>
            <a:fillRect/>
          </a:stretch>
        </p:blipFill>
        <p:spPr>
          <a:xfrm>
            <a:off x="152400" y="152400"/>
            <a:ext cx="9965123" cy="6651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2"/>
          <p:cNvSpPr txBox="1"/>
          <p:nvPr/>
        </p:nvSpPr>
        <p:spPr>
          <a:xfrm>
            <a:off x="8105457" y="6426199"/>
            <a:ext cx="8173086" cy="8636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5000"/>
              <a:buFont typeface="Helvetica Neue Light"/>
              <a:buNone/>
            </a:pPr>
            <a:r>
              <a:rPr b="0" i="0" lang="en-US" sz="5000" u="none" cap="none" strike="noStrike">
                <a:solidFill>
                  <a:srgbClr val="000000"/>
                </a:solidFill>
                <a:latin typeface="Helvetica Neue Light"/>
                <a:ea typeface="Helvetica Neue Light"/>
                <a:cs typeface="Helvetica Neue Light"/>
                <a:sym typeface="Helvetica Neue Light"/>
              </a:rPr>
              <a:t>Walk run volunteer spectate </a:t>
            </a:r>
            <a:endParaRPr b="0" i="0" sz="1400" u="none" cap="none" strike="noStrike">
              <a:solidFill>
                <a:srgbClr val="000000"/>
              </a:solidFill>
              <a:latin typeface="Arial"/>
              <a:ea typeface="Arial"/>
              <a:cs typeface="Arial"/>
              <a:sym typeface="Arial"/>
            </a:endParaRPr>
          </a:p>
        </p:txBody>
      </p:sp>
      <p:pic>
        <p:nvPicPr>
          <p:cNvPr descr="leonbphotography_IMG_9725.jpg" id="215" name="Google Shape;215;p32"/>
          <p:cNvPicPr preferRelativeResize="0"/>
          <p:nvPr/>
        </p:nvPicPr>
        <p:blipFill rotWithShape="1">
          <a:blip r:embed="rId3">
            <a:alphaModFix/>
          </a:blip>
          <a:srcRect b="0" l="0" r="0" t="0"/>
          <a:stretch/>
        </p:blipFill>
        <p:spPr>
          <a:xfrm>
            <a:off x="-4379800" y="0"/>
            <a:ext cx="19803750" cy="13715999"/>
          </a:xfrm>
          <a:prstGeom prst="rect">
            <a:avLst/>
          </a:prstGeom>
          <a:noFill/>
          <a:ln>
            <a:noFill/>
          </a:ln>
        </p:spPr>
      </p:pic>
      <p:pic>
        <p:nvPicPr>
          <p:cNvPr id="216" name="Google Shape;216;p32"/>
          <p:cNvPicPr preferRelativeResize="0"/>
          <p:nvPr/>
        </p:nvPicPr>
        <p:blipFill>
          <a:blip r:embed="rId4">
            <a:alphaModFix/>
          </a:blip>
          <a:stretch>
            <a:fillRect/>
          </a:stretch>
        </p:blipFill>
        <p:spPr>
          <a:xfrm>
            <a:off x="15423950" y="2173800"/>
            <a:ext cx="8874600" cy="6743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3"/>
          <p:cNvSpPr txBox="1"/>
          <p:nvPr/>
        </p:nvSpPr>
        <p:spPr>
          <a:xfrm>
            <a:off x="894525" y="2252875"/>
            <a:ext cx="22561800" cy="272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5800">
                <a:solidFill>
                  <a:schemeClr val="lt1"/>
                </a:solidFill>
                <a:latin typeface="Montserrat"/>
                <a:ea typeface="Montserrat"/>
                <a:cs typeface="Montserrat"/>
                <a:sym typeface="Montserrat"/>
              </a:rPr>
              <a:t>Walking at parkrun is actively encouraged…</a:t>
            </a:r>
            <a:endParaRPr b="1" sz="5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5800">
              <a:solidFill>
                <a:schemeClr val="lt1"/>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4900">
              <a:solidFill>
                <a:schemeClr val="dk1"/>
              </a:solidFill>
              <a:latin typeface="Montserrat SemiBold"/>
              <a:ea typeface="Montserrat SemiBold"/>
              <a:cs typeface="Montserrat SemiBold"/>
              <a:sym typeface="Montserrat SemiBold"/>
            </a:endParaRPr>
          </a:p>
        </p:txBody>
      </p:sp>
      <p:pic>
        <p:nvPicPr>
          <p:cNvPr id="222" name="Google Shape;222;p33"/>
          <p:cNvPicPr preferRelativeResize="0"/>
          <p:nvPr/>
        </p:nvPicPr>
        <p:blipFill>
          <a:blip r:embed="rId3">
            <a:alphaModFix/>
          </a:blip>
          <a:stretch>
            <a:fillRect/>
          </a:stretch>
        </p:blipFill>
        <p:spPr>
          <a:xfrm>
            <a:off x="533400" y="4041925"/>
            <a:ext cx="8131426" cy="6208675"/>
          </a:xfrm>
          <a:prstGeom prst="rect">
            <a:avLst/>
          </a:prstGeom>
          <a:noFill/>
          <a:ln>
            <a:noFill/>
          </a:ln>
        </p:spPr>
      </p:pic>
      <p:pic>
        <p:nvPicPr>
          <p:cNvPr id="223" name="Google Shape;223;p33"/>
          <p:cNvPicPr preferRelativeResize="0"/>
          <p:nvPr/>
        </p:nvPicPr>
        <p:blipFill>
          <a:blip r:embed="rId4">
            <a:alphaModFix/>
          </a:blip>
          <a:stretch>
            <a:fillRect/>
          </a:stretch>
        </p:blipFill>
        <p:spPr>
          <a:xfrm>
            <a:off x="14385775" y="4041925"/>
            <a:ext cx="7959224" cy="6077200"/>
          </a:xfrm>
          <a:prstGeom prst="rect">
            <a:avLst/>
          </a:prstGeom>
          <a:noFill/>
          <a:ln>
            <a:noFill/>
          </a:ln>
        </p:spPr>
      </p:pic>
      <p:pic>
        <p:nvPicPr>
          <p:cNvPr id="224" name="Google Shape;224;p33"/>
          <p:cNvPicPr preferRelativeResize="0"/>
          <p:nvPr/>
        </p:nvPicPr>
        <p:blipFill>
          <a:blip r:embed="rId5">
            <a:alphaModFix/>
          </a:blip>
          <a:stretch>
            <a:fillRect/>
          </a:stretch>
        </p:blipFill>
        <p:spPr>
          <a:xfrm>
            <a:off x="8741025" y="4138975"/>
            <a:ext cx="5568549" cy="7610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304059" y="4823075"/>
            <a:ext cx="19562400" cy="4412400"/>
          </a:xfrm>
          <a:prstGeom prst="rect">
            <a:avLst/>
          </a:prstGeom>
          <a:noFill/>
          <a:ln>
            <a:noFill/>
          </a:ln>
        </p:spPr>
        <p:txBody>
          <a:bodyPr anchorCtr="0" anchor="ctr" bIns="50800" lIns="50800" spcFirstLastPara="1" rIns="50800" wrap="square" tIns="50800">
            <a:spAutoFit/>
          </a:bodyPr>
          <a:lstStyle/>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Save a copy of the entire presentation to your device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Edit using Google Slides, PowerPoint or Keynote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Don’t forget to “delete” “skip” or “hide” this instruction slide</a:t>
            </a:r>
            <a:endParaRPr b="1" sz="5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5000">
              <a:solidFill>
                <a:schemeClr val="lt1"/>
              </a:solidFill>
              <a:latin typeface="Montserrat"/>
              <a:ea typeface="Montserrat"/>
              <a:cs typeface="Montserrat"/>
              <a:sym typeface="Montserrat"/>
            </a:endParaRPr>
          </a:p>
        </p:txBody>
      </p:sp>
      <p:sp>
        <p:nvSpPr>
          <p:cNvPr id="122" name="Google Shape;122;p16"/>
          <p:cNvSpPr txBox="1"/>
          <p:nvPr/>
        </p:nvSpPr>
        <p:spPr>
          <a:xfrm>
            <a:off x="1304050" y="2580375"/>
            <a:ext cx="21057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to use this template presentation: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4"/>
          <p:cNvSpPr txBox="1"/>
          <p:nvPr/>
        </p:nvSpPr>
        <p:spPr>
          <a:xfrm>
            <a:off x="1630775" y="10425325"/>
            <a:ext cx="21957300" cy="244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Tailwalkers always finish last! </a:t>
            </a:r>
            <a:endParaRPr sz="4900">
              <a:latin typeface="Montserrat SemiBold"/>
              <a:ea typeface="Montserrat SemiBold"/>
              <a:cs typeface="Montserrat SemiBold"/>
              <a:sym typeface="Montserrat SemiBold"/>
            </a:endParaRPr>
          </a:p>
          <a:p>
            <a:pPr indent="0" lvl="0" marL="0" rtl="0" algn="l">
              <a:spcBef>
                <a:spcPts val="0"/>
              </a:spcBef>
              <a:spcAft>
                <a:spcPts val="0"/>
              </a:spcAft>
              <a:buNone/>
            </a:pPr>
            <a:r>
              <a:rPr lang="en-US" sz="4900">
                <a:latin typeface="Montserrat SemiBold"/>
                <a:ea typeface="Montserrat SemiBold"/>
                <a:cs typeface="Montserrat SemiBold"/>
                <a:sym typeface="Montserrat SemiBold"/>
              </a:rPr>
              <a:t>As a Tailwalker you receive 1 run/walk credit and 1 volunteer credit per event - bonus! Many of our events have a parkwalker too</a:t>
            </a:r>
            <a:endParaRPr sz="4900">
              <a:latin typeface="Montserrat SemiBold"/>
              <a:ea typeface="Montserrat SemiBold"/>
              <a:cs typeface="Montserrat SemiBold"/>
              <a:sym typeface="Montserrat SemiBold"/>
            </a:endParaRPr>
          </a:p>
        </p:txBody>
      </p:sp>
      <p:pic>
        <p:nvPicPr>
          <p:cNvPr id="230" name="Google Shape;230;p34"/>
          <p:cNvPicPr preferRelativeResize="0"/>
          <p:nvPr/>
        </p:nvPicPr>
        <p:blipFill>
          <a:blip r:embed="rId3">
            <a:alphaModFix/>
          </a:blip>
          <a:stretch>
            <a:fillRect/>
          </a:stretch>
        </p:blipFill>
        <p:spPr>
          <a:xfrm>
            <a:off x="12251203" y="313750"/>
            <a:ext cx="10914499" cy="9059874"/>
          </a:xfrm>
          <a:prstGeom prst="rect">
            <a:avLst/>
          </a:prstGeom>
          <a:noFill/>
          <a:ln>
            <a:noFill/>
          </a:ln>
        </p:spPr>
      </p:pic>
      <p:pic>
        <p:nvPicPr>
          <p:cNvPr id="231" name="Google Shape;231;p34"/>
          <p:cNvPicPr preferRelativeResize="0"/>
          <p:nvPr/>
        </p:nvPicPr>
        <p:blipFill>
          <a:blip r:embed="rId4">
            <a:alphaModFix/>
          </a:blip>
          <a:stretch>
            <a:fillRect/>
          </a:stretch>
        </p:blipFill>
        <p:spPr>
          <a:xfrm>
            <a:off x="152400" y="152400"/>
            <a:ext cx="11946404" cy="797399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5"/>
          <p:cNvSpPr txBox="1"/>
          <p:nvPr/>
        </p:nvSpPr>
        <p:spPr>
          <a:xfrm>
            <a:off x="1078125" y="10182175"/>
            <a:ext cx="1069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At the finish…</a:t>
            </a:r>
            <a:endParaRPr sz="4900">
              <a:latin typeface="Montserrat SemiBold"/>
              <a:ea typeface="Montserrat SemiBold"/>
              <a:cs typeface="Montserrat SemiBold"/>
              <a:sym typeface="Montserrat SemiBold"/>
            </a:endParaRPr>
          </a:p>
        </p:txBody>
      </p:sp>
      <p:pic>
        <p:nvPicPr>
          <p:cNvPr id="237" name="Google Shape;237;p35"/>
          <p:cNvPicPr preferRelativeResize="0"/>
          <p:nvPr/>
        </p:nvPicPr>
        <p:blipFill>
          <a:blip r:embed="rId3">
            <a:alphaModFix/>
          </a:blip>
          <a:stretch>
            <a:fillRect/>
          </a:stretch>
        </p:blipFill>
        <p:spPr>
          <a:xfrm>
            <a:off x="152400" y="152400"/>
            <a:ext cx="14075776" cy="9395299"/>
          </a:xfrm>
          <a:prstGeom prst="rect">
            <a:avLst/>
          </a:prstGeom>
          <a:noFill/>
          <a:ln>
            <a:noFill/>
          </a:ln>
        </p:spPr>
      </p:pic>
      <p:pic>
        <p:nvPicPr>
          <p:cNvPr id="238" name="Google Shape;238;p35"/>
          <p:cNvPicPr preferRelativeResize="0"/>
          <p:nvPr/>
        </p:nvPicPr>
        <p:blipFill>
          <a:blip r:embed="rId4">
            <a:alphaModFix/>
          </a:blip>
          <a:stretch>
            <a:fillRect/>
          </a:stretch>
        </p:blipFill>
        <p:spPr>
          <a:xfrm>
            <a:off x="14228176" y="1363450"/>
            <a:ext cx="9851023" cy="65753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6"/>
          <p:cNvPicPr preferRelativeResize="0"/>
          <p:nvPr/>
        </p:nvPicPr>
        <p:blipFill>
          <a:blip r:embed="rId3">
            <a:alphaModFix/>
          </a:blip>
          <a:stretch>
            <a:fillRect/>
          </a:stretch>
        </p:blipFill>
        <p:spPr>
          <a:xfrm>
            <a:off x="13870548" y="152400"/>
            <a:ext cx="10069076" cy="10069076"/>
          </a:xfrm>
          <a:prstGeom prst="rect">
            <a:avLst/>
          </a:prstGeom>
          <a:noFill/>
          <a:ln>
            <a:noFill/>
          </a:ln>
        </p:spPr>
      </p:pic>
      <p:sp>
        <p:nvSpPr>
          <p:cNvPr id="244" name="Google Shape;244;p36"/>
          <p:cNvSpPr txBox="1"/>
          <p:nvPr/>
        </p:nvSpPr>
        <p:spPr>
          <a:xfrm>
            <a:off x="436825" y="9813775"/>
            <a:ext cx="72243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Enjoy coffee/breakfast afterwards with the parkrun crew</a:t>
            </a:r>
            <a:endParaRPr sz="4900">
              <a:latin typeface="Montserrat SemiBold"/>
              <a:ea typeface="Montserrat SemiBold"/>
              <a:cs typeface="Montserrat SemiBold"/>
              <a:sym typeface="Montserrat SemiBold"/>
            </a:endParaRPr>
          </a:p>
        </p:txBody>
      </p:sp>
      <p:pic>
        <p:nvPicPr>
          <p:cNvPr id="245" name="Google Shape;245;p36"/>
          <p:cNvPicPr preferRelativeResize="0"/>
          <p:nvPr/>
        </p:nvPicPr>
        <p:blipFill>
          <a:blip r:embed="rId4">
            <a:alphaModFix/>
          </a:blip>
          <a:stretch>
            <a:fillRect/>
          </a:stretch>
        </p:blipFill>
        <p:spPr>
          <a:xfrm>
            <a:off x="0" y="152400"/>
            <a:ext cx="11173500" cy="8938795"/>
          </a:xfrm>
          <a:prstGeom prst="rect">
            <a:avLst/>
          </a:prstGeom>
          <a:noFill/>
          <a:ln>
            <a:noFill/>
          </a:ln>
        </p:spPr>
      </p:pic>
      <p:pic>
        <p:nvPicPr>
          <p:cNvPr id="246" name="Google Shape;246;p36"/>
          <p:cNvPicPr preferRelativeResize="0"/>
          <p:nvPr/>
        </p:nvPicPr>
        <p:blipFill>
          <a:blip r:embed="rId5">
            <a:alphaModFix/>
          </a:blip>
          <a:stretch>
            <a:fillRect/>
          </a:stretch>
        </p:blipFill>
        <p:spPr>
          <a:xfrm>
            <a:off x="9676425" y="8133000"/>
            <a:ext cx="5583002" cy="55830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nvSpPr>
        <p:spPr>
          <a:xfrm>
            <a:off x="1453950" y="1423650"/>
            <a:ext cx="18931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Steve: parkrun saved his life…</a:t>
            </a:r>
            <a:endParaRPr b="1" sz="6000">
              <a:solidFill>
                <a:schemeClr val="lt1"/>
              </a:solidFill>
              <a:latin typeface="Montserrat"/>
              <a:ea typeface="Montserrat"/>
              <a:cs typeface="Montserrat"/>
              <a:sym typeface="Montserrat"/>
            </a:endParaRPr>
          </a:p>
        </p:txBody>
      </p:sp>
      <p:pic>
        <p:nvPicPr>
          <p:cNvPr descr="Dr Jennie Wright from Adelaide, Australia has been referring some of her patients to parkrun over several years. Dr Wright and three of her patients explain how parkrun can benefit people's health and happiness in many different ways." id="252" name="Google Shape;252;p37" title="parkrun saved Steve's life">
            <a:hlinkClick r:id="rId3"/>
          </p:cNvPr>
          <p:cNvPicPr preferRelativeResize="0"/>
          <p:nvPr/>
        </p:nvPicPr>
        <p:blipFill>
          <a:blip r:embed="rId4">
            <a:alphaModFix/>
          </a:blip>
          <a:stretch>
            <a:fillRect/>
          </a:stretch>
        </p:blipFill>
        <p:spPr>
          <a:xfrm>
            <a:off x="4023675" y="3513825"/>
            <a:ext cx="11235175" cy="842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nvSpPr>
        <p:spPr>
          <a:xfrm>
            <a:off x="1382601" y="4972050"/>
            <a:ext cx="192891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What else is unique about parkrun</a:t>
            </a:r>
            <a:r>
              <a:rPr b="1" i="0" lang="en-US" sz="8000" u="none" cap="none" strike="noStrike">
                <a:solidFill>
                  <a:srgbClr val="FFFFFF"/>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9"/>
          <p:cNvPicPr preferRelativeResize="0"/>
          <p:nvPr/>
        </p:nvPicPr>
        <p:blipFill>
          <a:blip r:embed="rId3">
            <a:alphaModFix/>
          </a:blip>
          <a:stretch>
            <a:fillRect/>
          </a:stretch>
        </p:blipFill>
        <p:spPr>
          <a:xfrm>
            <a:off x="152400" y="152400"/>
            <a:ext cx="11626575" cy="7506425"/>
          </a:xfrm>
          <a:prstGeom prst="rect">
            <a:avLst/>
          </a:prstGeom>
          <a:noFill/>
          <a:ln>
            <a:noFill/>
          </a:ln>
        </p:spPr>
      </p:pic>
      <p:pic>
        <p:nvPicPr>
          <p:cNvPr id="263" name="Google Shape;263;p39"/>
          <p:cNvPicPr preferRelativeResize="0"/>
          <p:nvPr/>
        </p:nvPicPr>
        <p:blipFill>
          <a:blip r:embed="rId4">
            <a:alphaModFix/>
          </a:blip>
          <a:stretch>
            <a:fillRect/>
          </a:stretch>
        </p:blipFill>
        <p:spPr>
          <a:xfrm>
            <a:off x="7386075" y="7585050"/>
            <a:ext cx="8977000" cy="5992150"/>
          </a:xfrm>
          <a:prstGeom prst="rect">
            <a:avLst/>
          </a:prstGeom>
          <a:noFill/>
          <a:ln>
            <a:noFill/>
          </a:ln>
        </p:spPr>
      </p:pic>
      <p:pic>
        <p:nvPicPr>
          <p:cNvPr id="264" name="Google Shape;264;p39"/>
          <p:cNvPicPr preferRelativeResize="0"/>
          <p:nvPr/>
        </p:nvPicPr>
        <p:blipFill>
          <a:blip r:embed="rId5">
            <a:alphaModFix/>
          </a:blip>
          <a:stretch>
            <a:fillRect/>
          </a:stretch>
        </p:blipFill>
        <p:spPr>
          <a:xfrm>
            <a:off x="11778975" y="152400"/>
            <a:ext cx="10907049" cy="75064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nvSpPr>
        <p:spPr>
          <a:xfrm>
            <a:off x="1181325" y="848150"/>
            <a:ext cx="159936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Alicia…</a:t>
            </a:r>
            <a:endParaRPr b="1" sz="6000">
              <a:solidFill>
                <a:schemeClr val="lt1"/>
              </a:solidFill>
              <a:latin typeface="Montserrat"/>
              <a:ea typeface="Montserrat"/>
              <a:cs typeface="Montserrat"/>
              <a:sym typeface="Montserrat"/>
            </a:endParaRPr>
          </a:p>
        </p:txBody>
      </p:sp>
      <p:pic>
        <p:nvPicPr>
          <p:cNvPr descr="Alicia was diagnosed with clinical depression in her mid-twenties. In this short video, Alicia explains how parkrun is one of the most important tools in her toolbox when it comes to managing her mental health." id="270" name="Google Shape;270;p40" title="A safe space">
            <a:hlinkClick r:id="rId3"/>
          </p:cNvPr>
          <p:cNvPicPr preferRelativeResize="0"/>
          <p:nvPr/>
        </p:nvPicPr>
        <p:blipFill>
          <a:blip r:embed="rId4">
            <a:alphaModFix/>
          </a:blip>
          <a:stretch>
            <a:fillRect/>
          </a:stretch>
        </p:blipFill>
        <p:spPr>
          <a:xfrm>
            <a:off x="3267950" y="2792600"/>
            <a:ext cx="12468526" cy="9351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nvSpPr>
        <p:spPr>
          <a:xfrm>
            <a:off x="2184076" y="1077479"/>
            <a:ext cx="17303700" cy="1191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Rewarding participation, not performance</a:t>
            </a:r>
            <a:endParaRPr b="1" i="0" sz="8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parkrun is not a race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Participants can go at their own pace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They can do 5km or build up slowly</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They can earn credits towards volunteer or run/walk milestone shirts (starting with a “10” shirt for juniors)</a:t>
            </a:r>
            <a:endParaRPr sz="49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sz="8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24541871536_565d382235.jpg" id="280" name="Google Shape;280;p42"/>
          <p:cNvPicPr preferRelativeResize="0"/>
          <p:nvPr/>
        </p:nvPicPr>
        <p:blipFill rotWithShape="1">
          <a:blip r:embed="rId3">
            <a:alphaModFix/>
          </a:blip>
          <a:srcRect b="0" l="0" r="0" t="0"/>
          <a:stretch/>
        </p:blipFill>
        <p:spPr>
          <a:xfrm>
            <a:off x="-222749" y="-3116489"/>
            <a:ext cx="24829498" cy="186221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3"/>
          <p:cNvSpPr txBox="1"/>
          <p:nvPr/>
        </p:nvSpPr>
        <p:spPr>
          <a:xfrm>
            <a:off x="13131289" y="2298700"/>
            <a:ext cx="9006300" cy="872100"/>
          </a:xfrm>
          <a:prstGeom prst="rect">
            <a:avLst/>
          </a:prstGeom>
          <a:noFill/>
          <a:ln>
            <a:noFill/>
          </a:ln>
        </p:spPr>
        <p:txBody>
          <a:bodyPr anchorCtr="0" anchor="ctr" bIns="50800" lIns="50800" spcFirstLastPara="1" rIns="50800" wrap="square" tIns="50800">
            <a:spAutoFit/>
          </a:bodyPr>
          <a:lstStyle/>
          <a:p>
            <a:pPr indent="0" lvl="0" marL="0" marR="0" rtl="0" algn="ctr">
              <a:lnSpc>
                <a:spcPct val="196000"/>
              </a:lnSpc>
              <a:spcBef>
                <a:spcPts val="0"/>
              </a:spcBef>
              <a:spcAft>
                <a:spcPts val="0"/>
              </a:spcAft>
              <a:buClr>
                <a:srgbClr val="FFB200"/>
              </a:buClr>
              <a:buSzPts val="5000"/>
              <a:buFont typeface="Montserrat Medium"/>
              <a:buNone/>
            </a:pPr>
            <a:r>
              <a:rPr b="0" i="0" lang="en-US" sz="5000" u="none" cap="none" strike="noStrike">
                <a:solidFill>
                  <a:srgbClr val="FFB200"/>
                </a:solidFill>
                <a:latin typeface="Montserrat Medium"/>
                <a:ea typeface="Montserrat Medium"/>
                <a:cs typeface="Montserrat Medium"/>
                <a:sym typeface="Montserrat Medium"/>
              </a:rPr>
              <a:t>parkrun Australia’s growth </a:t>
            </a:r>
            <a:endParaRPr b="0" i="0" sz="5000" u="none" cap="none" strike="noStrike">
              <a:solidFill>
                <a:srgbClr val="000000"/>
              </a:solidFill>
              <a:latin typeface="Times"/>
              <a:ea typeface="Times"/>
              <a:cs typeface="Times"/>
              <a:sym typeface="Times"/>
            </a:endParaRPr>
          </a:p>
        </p:txBody>
      </p:sp>
      <p:sp>
        <p:nvSpPr>
          <p:cNvPr id="286" name="Google Shape;286;p43"/>
          <p:cNvSpPr txBox="1"/>
          <p:nvPr/>
        </p:nvSpPr>
        <p:spPr>
          <a:xfrm>
            <a:off x="12640935" y="3922235"/>
            <a:ext cx="9987000" cy="8784000"/>
          </a:xfrm>
          <a:prstGeom prst="rect">
            <a:avLst/>
          </a:prstGeom>
          <a:no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rgbClr val="FFFFFF"/>
              </a:buClr>
              <a:buSzPts val="4600"/>
              <a:buFont typeface="Montserrat Medium"/>
              <a:buNone/>
            </a:pPr>
            <a:r>
              <a:rPr b="0" i="0" lang="en-US" sz="4600" u="none" cap="none" strike="noStrike">
                <a:solidFill>
                  <a:srgbClr val="FFFFFF"/>
                </a:solidFill>
                <a:latin typeface="Montserrat Medium"/>
                <a:ea typeface="Montserrat Medium"/>
                <a:cs typeface="Montserrat Medium"/>
                <a:sym typeface="Montserrat Medium"/>
              </a:rPr>
              <a:t>	</a:t>
            </a:r>
            <a:r>
              <a:rPr b="0" i="0" lang="en-US" sz="4600" u="none" cap="none" strike="noStrike">
                <a:solidFill>
                  <a:srgbClr val="FFFFFF"/>
                </a:solidFill>
                <a:latin typeface="Montserrat"/>
                <a:ea typeface="Montserrat"/>
                <a:cs typeface="Montserrat"/>
                <a:sym typeface="Montserrat"/>
              </a:rPr>
              <a:t>•	</a:t>
            </a:r>
            <a:r>
              <a:rPr lang="en-US" sz="4600">
                <a:solidFill>
                  <a:srgbClr val="FFFFFF"/>
                </a:solidFill>
                <a:latin typeface="Montserrat"/>
                <a:ea typeface="Montserrat"/>
                <a:cs typeface="Montserrat"/>
                <a:sym typeface="Montserrat"/>
              </a:rPr>
              <a:t>More than 460</a:t>
            </a:r>
            <a:r>
              <a:rPr b="0" i="0" lang="en-US" sz="4600" u="none" cap="none" strike="noStrike">
                <a:solidFill>
                  <a:srgbClr val="FFFFFF"/>
                </a:solidFill>
                <a:latin typeface="Montserrat"/>
                <a:ea typeface="Montserrat"/>
                <a:cs typeface="Montserrat"/>
                <a:sym typeface="Montserrat"/>
              </a:rPr>
              <a:t> events every Saturday morning</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Medium"/>
              <a:buNone/>
            </a:pPr>
            <a:r>
              <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850,000</a:t>
            </a:r>
            <a:r>
              <a:rPr b="0" i="0" lang="en-US" sz="4600" u="none" cap="none" strike="noStrike">
                <a:solidFill>
                  <a:srgbClr val="FFFFFF"/>
                </a:solidFill>
                <a:latin typeface="Montserrat"/>
                <a:ea typeface="Montserrat"/>
                <a:cs typeface="Montserrat"/>
                <a:sym typeface="Montserrat"/>
              </a:rPr>
              <a:t> individuals </a:t>
            </a:r>
            <a:r>
              <a:rPr lang="en-US" sz="4600">
                <a:solidFill>
                  <a:srgbClr val="FFFFFF"/>
                </a:solidFill>
                <a:latin typeface="Montserrat"/>
                <a:ea typeface="Montserrat"/>
                <a:cs typeface="Montserrat"/>
                <a:sym typeface="Montserrat"/>
              </a:rPr>
              <a:t>walking and running</a:t>
            </a:r>
            <a:r>
              <a:rPr b="0" i="0" lang="en-US" sz="4600" u="none" cap="none" strike="noStrike">
                <a:solidFill>
                  <a:srgbClr val="FFFFFF"/>
                </a:solidFill>
                <a:latin typeface="Montserrat"/>
                <a:ea typeface="Montserrat"/>
                <a:cs typeface="Montserrat"/>
                <a:sym typeface="Montserrat"/>
              </a:rPr>
              <a:t> including 1</a:t>
            </a:r>
            <a:r>
              <a:rPr lang="en-US" sz="4600">
                <a:solidFill>
                  <a:srgbClr val="FFFFFF"/>
                </a:solidFill>
                <a:latin typeface="Montserrat"/>
                <a:ea typeface="Montserrat"/>
                <a:cs typeface="Montserrat"/>
                <a:sym typeface="Montserrat"/>
              </a:rPr>
              <a:t>40,000</a:t>
            </a:r>
            <a:r>
              <a:rPr b="0" i="0" lang="en-US" sz="4600" u="none" cap="none" strike="noStrike">
                <a:solidFill>
                  <a:srgbClr val="FFFFFF"/>
                </a:solidFill>
                <a:latin typeface="Montserrat"/>
                <a:ea typeface="Montserrat"/>
                <a:cs typeface="Montserrat"/>
                <a:sym typeface="Montserrat"/>
              </a:rPr>
              <a:t> people volunteer</a:t>
            </a:r>
            <a:r>
              <a:rPr lang="en-US" sz="4600">
                <a:solidFill>
                  <a:srgbClr val="FFFFFF"/>
                </a:solidFill>
                <a:latin typeface="Montserrat"/>
                <a:ea typeface="Montserrat"/>
                <a:cs typeface="Montserrat"/>
                <a:sym typeface="Montserrat"/>
              </a:rPr>
              <a:t>ing</a:t>
            </a:r>
            <a:r>
              <a:rPr b="0" i="0" lang="en-US" sz="4600" u="none" cap="none" strike="noStrike">
                <a:solidFill>
                  <a:srgbClr val="FFFFFF"/>
                </a:solidFill>
                <a:latin typeface="Montserrat"/>
                <a:ea typeface="Montserrat"/>
                <a:cs typeface="Montserrat"/>
                <a:sym typeface="Montserrat"/>
              </a:rPr>
              <a:t> </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5</a:t>
            </a:r>
            <a:r>
              <a:rPr lang="en-US" sz="4600">
                <a:solidFill>
                  <a:srgbClr val="FFFFFF"/>
                </a:solidFill>
                <a:latin typeface="Montserrat"/>
                <a:ea typeface="Montserrat"/>
                <a:cs typeface="Montserrat"/>
                <a:sym typeface="Montserrat"/>
              </a:rPr>
              <a:t>5</a:t>
            </a:r>
            <a:r>
              <a:rPr b="0" i="0" lang="en-US" sz="4600" u="none" cap="none" strike="noStrike">
                <a:solidFill>
                  <a:srgbClr val="FFFFFF"/>
                </a:solidFill>
                <a:latin typeface="Montserrat"/>
                <a:ea typeface="Montserrat"/>
                <a:cs typeface="Montserrat"/>
                <a:sym typeface="Montserrat"/>
              </a:rPr>
              <a:t>,000+ walkers</a:t>
            </a:r>
            <a:r>
              <a:rPr lang="en-US" sz="4600">
                <a:solidFill>
                  <a:srgbClr val="FFFFFF"/>
                </a:solidFill>
                <a:latin typeface="Montserrat"/>
                <a:ea typeface="Montserrat"/>
                <a:cs typeface="Montserrat"/>
                <a:sym typeface="Montserrat"/>
              </a:rPr>
              <a:t> and </a:t>
            </a:r>
            <a:r>
              <a:rPr b="0" i="0" lang="en-US" sz="4600" u="none" cap="none" strike="noStrike">
                <a:solidFill>
                  <a:srgbClr val="FFFFFF"/>
                </a:solidFill>
                <a:latin typeface="Montserrat"/>
                <a:ea typeface="Montserrat"/>
                <a:cs typeface="Montserrat"/>
                <a:sym typeface="Montserrat"/>
              </a:rPr>
              <a:t>runners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5,000 </a:t>
            </a:r>
            <a:r>
              <a:rPr b="0" i="0" lang="en-US" sz="4600" u="none" cap="none" strike="noStrike">
                <a:solidFill>
                  <a:srgbClr val="FFFFFF"/>
                </a:solidFill>
                <a:latin typeface="Montserrat"/>
                <a:ea typeface="Montserrat"/>
                <a:cs typeface="Montserrat"/>
                <a:sym typeface="Montserrat"/>
              </a:rPr>
              <a:t>volunteers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Medium"/>
                <a:ea typeface="Montserrat Medium"/>
                <a:cs typeface="Montserrat Medium"/>
                <a:sym typeface="Montserrat Medium"/>
              </a:rPr>
            </a:b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87" name="Google Shape;287;p43"/>
          <p:cNvPicPr preferRelativeResize="0"/>
          <p:nvPr/>
        </p:nvPicPr>
        <p:blipFill>
          <a:blip r:embed="rId3">
            <a:alphaModFix/>
          </a:blip>
          <a:stretch>
            <a:fillRect/>
          </a:stretch>
        </p:blipFill>
        <p:spPr>
          <a:xfrm>
            <a:off x="-3112886" y="0"/>
            <a:ext cx="15906237" cy="13716001"/>
          </a:xfrm>
          <a:prstGeom prst="rect">
            <a:avLst/>
          </a:prstGeom>
          <a:noFill/>
          <a:ln>
            <a:noFill/>
          </a:ln>
        </p:spPr>
      </p:pic>
      <p:pic>
        <p:nvPicPr>
          <p:cNvPr id="288" name="Google Shape;288;p43"/>
          <p:cNvPicPr preferRelativeResize="0"/>
          <p:nvPr/>
        </p:nvPicPr>
        <p:blipFill>
          <a:blip r:embed="rId4">
            <a:alphaModFix/>
          </a:blip>
          <a:stretch>
            <a:fillRect/>
          </a:stretch>
        </p:blipFill>
        <p:spPr>
          <a:xfrm>
            <a:off x="-464624" y="0"/>
            <a:ext cx="13334160" cy="137159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3" type="body"/>
          </p:nvPr>
        </p:nvSpPr>
        <p:spPr>
          <a:xfrm>
            <a:off x="2775283" y="7117179"/>
            <a:ext cx="18833434" cy="1333501"/>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Title and name of presenter</a:t>
            </a:r>
            <a:endParaRPr/>
          </a:p>
        </p:txBody>
      </p:sp>
      <p:sp>
        <p:nvSpPr>
          <p:cNvPr id="128" name="Google Shape;128;p17"/>
          <p:cNvSpPr txBox="1"/>
          <p:nvPr/>
        </p:nvSpPr>
        <p:spPr>
          <a:xfrm>
            <a:off x="2775283" y="8615779"/>
            <a:ext cx="18833434" cy="57150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1" i="0" lang="en-US" sz="3000" u="none" cap="none" strike="noStrike">
                <a:solidFill>
                  <a:srgbClr val="FFFFFF"/>
                </a:solidFill>
                <a:latin typeface="Montserrat"/>
                <a:ea typeface="Montserrat"/>
                <a:cs typeface="Montserrat"/>
                <a:sym typeface="Montserrat"/>
              </a:rPr>
              <a:t>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txBox="1"/>
          <p:nvPr/>
        </p:nvSpPr>
        <p:spPr>
          <a:xfrm>
            <a:off x="11633375" y="-211803"/>
            <a:ext cx="10789800" cy="29332200"/>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200000"/>
              </a:lnSpc>
              <a:spcBef>
                <a:spcPts val="0"/>
              </a:spcBef>
              <a:spcAft>
                <a:spcPts val="0"/>
              </a:spcAft>
              <a:buClr>
                <a:srgbClr val="00D5BC"/>
              </a:buClr>
              <a:buSzPts val="4700"/>
              <a:buFont typeface="Montserrat"/>
              <a:buNone/>
            </a:pPr>
            <a:r>
              <a:rPr b="1" i="0" lang="en-US" sz="4700" u="none" cap="none" strike="noStrike">
                <a:solidFill>
                  <a:srgbClr val="00D5BC"/>
                </a:solidFill>
                <a:latin typeface="Montserrat"/>
                <a:ea typeface="Montserrat"/>
                <a:cs typeface="Montserrat"/>
                <a:sym typeface="Montserrat"/>
              </a:rPr>
              <a:t>A global phenomenon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0" marR="0" rtl="0" algn="l">
              <a:lnSpc>
                <a:spcPct val="210638"/>
              </a:lnSpc>
              <a:spcBef>
                <a:spcPts val="0"/>
              </a:spcBef>
              <a:spcAft>
                <a:spcPts val="0"/>
              </a:spcAft>
              <a:buClr>
                <a:srgbClr val="000000"/>
              </a:buClr>
              <a:buSzPts val="4700"/>
              <a:buFont typeface="Arial"/>
              <a:buNone/>
            </a:pPr>
            <a:r>
              <a:rPr b="0" i="0" lang="en-US" sz="4700" u="none" cap="none" strike="noStrike">
                <a:solidFill>
                  <a:schemeClr val="lt1"/>
                </a:solidFill>
                <a:latin typeface="Montserrat"/>
                <a:ea typeface="Montserrat"/>
                <a:cs typeface="Montserrat"/>
                <a:sym typeface="Montserrat"/>
              </a:rPr>
              <a:t>•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 countries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00 weekly events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260,000+ weekly participants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chemeClr val="lt1"/>
                </a:solidFill>
                <a:latin typeface="Montserrat"/>
                <a:ea typeface="Montserrat"/>
                <a:cs typeface="Montserrat"/>
                <a:sym typeface="Montserrat"/>
              </a:rPr>
              <a:t>   •	</a:t>
            </a:r>
            <a:r>
              <a:rPr lang="en-US" sz="4700">
                <a:solidFill>
                  <a:schemeClr val="lt1"/>
                </a:solidFill>
                <a:latin typeface="Montserrat"/>
                <a:ea typeface="Montserrat"/>
                <a:cs typeface="Montserrat"/>
                <a:sym typeface="Montserrat"/>
              </a:rPr>
              <a:t>6</a:t>
            </a:r>
            <a:r>
              <a:rPr b="0" i="0" lang="en-US" sz="4700" u="none" cap="none" strike="noStrike">
                <a:solidFill>
                  <a:schemeClr val="lt1"/>
                </a:solidFill>
                <a:latin typeface="Montserrat"/>
                <a:ea typeface="Montserrat"/>
                <a:cs typeface="Montserrat"/>
                <a:sym typeface="Montserrat"/>
              </a:rPr>
              <a:t> million+ have taken part worldwide</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	350,000 weekly participants</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5 million+ taking part worldide</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Will double in size by 2023</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94" name="Google Shape;294;p44"/>
          <p:cNvPicPr preferRelativeResize="0"/>
          <p:nvPr/>
        </p:nvPicPr>
        <p:blipFill>
          <a:blip r:embed="rId3">
            <a:alphaModFix/>
          </a:blip>
          <a:stretch>
            <a:fillRect/>
          </a:stretch>
        </p:blipFill>
        <p:spPr>
          <a:xfrm>
            <a:off x="152400" y="152400"/>
            <a:ext cx="10789799" cy="13563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5"/>
          <p:cNvSpPr txBox="1"/>
          <p:nvPr/>
        </p:nvSpPr>
        <p:spPr>
          <a:xfrm>
            <a:off x="1784800" y="1282050"/>
            <a:ext cx="19557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Diane…parkrun helped her overcome stress and blood pressure issues</a:t>
            </a:r>
            <a:endParaRPr b="1" sz="6000">
              <a:solidFill>
                <a:schemeClr val="lt1"/>
              </a:solidFill>
              <a:latin typeface="Montserrat"/>
              <a:ea typeface="Montserrat"/>
              <a:cs typeface="Montserrat"/>
              <a:sym typeface="Montserrat"/>
            </a:endParaRPr>
          </a:p>
        </p:txBody>
      </p:sp>
      <p:pic>
        <p:nvPicPr>
          <p:cNvPr id="300" name="Google Shape;300;p45"/>
          <p:cNvPicPr preferRelativeResize="0"/>
          <p:nvPr/>
        </p:nvPicPr>
        <p:blipFill>
          <a:blip r:embed="rId3">
            <a:alphaModFix/>
          </a:blip>
          <a:stretch>
            <a:fillRect/>
          </a:stretch>
        </p:blipFill>
        <p:spPr>
          <a:xfrm>
            <a:off x="76200" y="4380750"/>
            <a:ext cx="11309675" cy="7544150"/>
          </a:xfrm>
          <a:prstGeom prst="rect">
            <a:avLst/>
          </a:prstGeom>
          <a:noFill/>
          <a:ln>
            <a:noFill/>
          </a:ln>
        </p:spPr>
      </p:pic>
      <p:pic>
        <p:nvPicPr>
          <p:cNvPr id="301" name="Google Shape;301;p45"/>
          <p:cNvPicPr preferRelativeResize="0"/>
          <p:nvPr/>
        </p:nvPicPr>
        <p:blipFill>
          <a:blip r:embed="rId4">
            <a:alphaModFix/>
          </a:blip>
          <a:stretch>
            <a:fillRect/>
          </a:stretch>
        </p:blipFill>
        <p:spPr>
          <a:xfrm>
            <a:off x="11309675" y="4380750"/>
            <a:ext cx="11309675" cy="754415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nvSpPr>
        <p:spPr>
          <a:xfrm>
            <a:off x="1655500" y="861125"/>
            <a:ext cx="20440800" cy="91764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has parkrun already contributed to public health and well-being</a:t>
            </a:r>
            <a:r>
              <a:rPr b="1" i="0" lang="en-US" sz="8000" u="none" cap="none" strike="noStrike">
                <a:solidFill>
                  <a:srgbClr val="FFFFFF"/>
                </a:solidFill>
                <a:latin typeface="Montserrat"/>
                <a:ea typeface="Montserrat"/>
                <a:cs typeface="Montserrat"/>
                <a:sym typeface="Montserrat"/>
              </a:rPr>
              <a:t>?</a:t>
            </a:r>
            <a:endParaRPr b="1" i="0" sz="8000" u="none" cap="none" strike="noStrike">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Clr>
                <a:srgbClr val="FFFFFF"/>
              </a:buClr>
              <a:buSzPts val="8000"/>
              <a:buFont typeface="Montserrat"/>
              <a:buNone/>
            </a:pPr>
            <a:r>
              <a:rPr lang="en-US" sz="4900">
                <a:solidFill>
                  <a:schemeClr val="lt1"/>
                </a:solidFill>
                <a:latin typeface="Montserrat"/>
                <a:ea typeface="Montserrat"/>
                <a:cs typeface="Montserrat"/>
                <a:sym typeface="Montserrat"/>
              </a:rPr>
              <a:t>In a recent survey of almost 3,000 Australian GPs, 69 per cent said they were already "prescribing" parkrun to their patients, while 87 per cent said they would consider doing so in the future (ABC News, 2022)</a:t>
            </a:r>
            <a:endParaRPr sz="4900">
              <a:solidFill>
                <a:schemeClr val="lt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7"/>
          <p:cNvSpPr txBox="1"/>
          <p:nvPr/>
        </p:nvSpPr>
        <p:spPr>
          <a:xfrm>
            <a:off x="407575" y="4616698"/>
            <a:ext cx="21901800" cy="6890700"/>
          </a:xfrm>
          <a:prstGeom prst="rect">
            <a:avLst/>
          </a:prstGeom>
          <a:noFill/>
          <a:ln>
            <a:noFill/>
          </a:ln>
        </p:spPr>
        <p:txBody>
          <a:bodyPr anchorCtr="0" anchor="ctr" bIns="50800" lIns="50800" spcFirstLastPara="1" rIns="50800" wrap="square" tIns="50800">
            <a:spAutoFit/>
          </a:bodyPr>
          <a:lstStyle/>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91% of all respondents reported a sense of personal achievement</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89% reported improvements to their fitness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85% reported improvements to their physical health</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79% reported improvements to their happiness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69% reported improvements to their mental health</a:t>
            </a:r>
            <a:endParaRPr i="0" sz="4900" u="none" cap="none" strike="noStrike">
              <a:solidFill>
                <a:srgbClr val="000000"/>
              </a:solidFill>
              <a:latin typeface="Montserrat"/>
              <a:ea typeface="Montserrat"/>
              <a:cs typeface="Montserrat"/>
              <a:sym typeface="Montserrat"/>
            </a:endParaRPr>
          </a:p>
        </p:txBody>
      </p:sp>
      <p:sp>
        <p:nvSpPr>
          <p:cNvPr id="312" name="Google Shape;312;p47"/>
          <p:cNvSpPr txBox="1"/>
          <p:nvPr/>
        </p:nvSpPr>
        <p:spPr>
          <a:xfrm>
            <a:off x="-907173" y="548220"/>
            <a:ext cx="245313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2019 parkrun Health &amp; Wellbeing Survey</a:t>
            </a:r>
            <a:endParaRPr b="0" i="0" sz="1400" u="none" cap="none" strike="noStrike">
              <a:solidFill>
                <a:srgbClr val="000000"/>
              </a:solidFill>
              <a:latin typeface="Arial"/>
              <a:ea typeface="Arial"/>
              <a:cs typeface="Arial"/>
              <a:sym typeface="Arial"/>
            </a:endParaRPr>
          </a:p>
        </p:txBody>
      </p:sp>
      <p:sp>
        <p:nvSpPr>
          <p:cNvPr id="313" name="Google Shape;313;p47"/>
          <p:cNvSpPr txBox="1"/>
          <p:nvPr/>
        </p:nvSpPr>
        <p:spPr>
          <a:xfrm>
            <a:off x="-519233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After participating at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8"/>
          <p:cNvSpPr txBox="1"/>
          <p:nvPr/>
        </p:nvSpPr>
        <p:spPr>
          <a:xfrm>
            <a:off x="1485175" y="1572525"/>
            <a:ext cx="81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319" name="Google Shape;319;p48"/>
          <p:cNvSpPr txBox="1"/>
          <p:nvPr/>
        </p:nvSpPr>
        <p:spPr>
          <a:xfrm>
            <a:off x="1193950" y="1543425"/>
            <a:ext cx="611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320" name="Google Shape;320;p48"/>
          <p:cNvSpPr txBox="1"/>
          <p:nvPr/>
        </p:nvSpPr>
        <p:spPr>
          <a:xfrm>
            <a:off x="1252200" y="1426925"/>
            <a:ext cx="19452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Meet Dr Patrick Daly and his patient Warren…</a:t>
            </a:r>
            <a:endParaRPr b="1" sz="6000">
              <a:solidFill>
                <a:schemeClr val="lt1"/>
              </a:solidFill>
              <a:latin typeface="Montserrat"/>
              <a:ea typeface="Montserrat"/>
              <a:cs typeface="Montserrat"/>
              <a:sym typeface="Montserrat"/>
            </a:endParaRPr>
          </a:p>
        </p:txBody>
      </p:sp>
      <p:pic>
        <p:nvPicPr>
          <p:cNvPr descr="Australian-based GP Dr Patrick Daly and one of his patients, Warren, discuss how parkrun can be the best medicine." id="321" name="Google Shape;321;p48" title="Prescribe parkrun, not drugs!">
            <a:hlinkClick r:id="rId3"/>
          </p:cNvPr>
          <p:cNvPicPr preferRelativeResize="0"/>
          <p:nvPr/>
        </p:nvPicPr>
        <p:blipFill>
          <a:blip r:embed="rId4">
            <a:alphaModFix/>
          </a:blip>
          <a:stretch>
            <a:fillRect/>
          </a:stretch>
        </p:blipFill>
        <p:spPr>
          <a:xfrm>
            <a:off x="3571175" y="3517100"/>
            <a:ext cx="12165300" cy="9123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9"/>
          <p:cNvSpPr txBox="1"/>
          <p:nvPr/>
        </p:nvSpPr>
        <p:spPr>
          <a:xfrm>
            <a:off x="1131225" y="1106075"/>
            <a:ext cx="19255800" cy="1200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How can we become a parkrun practice?</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a:p>
            <a:pPr indent="-533400" lvl="0" marL="457200" rtl="0" algn="l">
              <a:spcBef>
                <a:spcPts val="0"/>
              </a:spcBef>
              <a:spcAft>
                <a:spcPts val="0"/>
              </a:spcAft>
              <a:buClr>
                <a:schemeClr val="lt1"/>
              </a:buClr>
              <a:buSzPts val="4800"/>
              <a:buFont typeface="Montserrat"/>
              <a:buChar char="●"/>
            </a:pPr>
            <a:r>
              <a:rPr lang="en-US" sz="4800">
                <a:solidFill>
                  <a:schemeClr val="lt1"/>
                </a:solidFill>
                <a:latin typeface="Montserrat"/>
                <a:ea typeface="Montserrat"/>
                <a:cs typeface="Montserrat"/>
                <a:sym typeface="Montserrat"/>
              </a:rPr>
              <a:t>To start a voluntary collaboration between your local event and your GP practice, we would encourage you to visit your local event and meet the team, let them know you are interested in becoming a parkrun practice </a:t>
            </a:r>
            <a:endParaRPr sz="48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4800">
              <a:solidFill>
                <a:schemeClr val="lt1"/>
              </a:solidFill>
              <a:latin typeface="Montserrat"/>
              <a:ea typeface="Montserrat"/>
              <a:cs typeface="Montserrat"/>
              <a:sym typeface="Montserrat"/>
            </a:endParaRPr>
          </a:p>
          <a:p>
            <a:pPr indent="-533400" lvl="0" marL="457200" rtl="0" algn="l">
              <a:spcBef>
                <a:spcPts val="0"/>
              </a:spcBef>
              <a:spcAft>
                <a:spcPts val="0"/>
              </a:spcAft>
              <a:buClr>
                <a:schemeClr val="lt1"/>
              </a:buClr>
              <a:buSzPts val="4800"/>
              <a:buFont typeface="Montserrat"/>
              <a:buChar char="●"/>
            </a:pPr>
            <a:r>
              <a:rPr lang="en-US" sz="4800">
                <a:solidFill>
                  <a:schemeClr val="lt1"/>
                </a:solidFill>
                <a:latin typeface="Montserrat"/>
                <a:ea typeface="Montserrat"/>
                <a:cs typeface="Montserrat"/>
                <a:sym typeface="Montserrat"/>
              </a:rPr>
              <a:t>Register your practice</a:t>
            </a:r>
            <a:r>
              <a:rPr b="1" lang="en-US" sz="4800">
                <a:solidFill>
                  <a:schemeClr val="lt1"/>
                </a:solidFill>
                <a:latin typeface="Montserrat"/>
                <a:ea typeface="Montserrat"/>
                <a:cs typeface="Montserrat"/>
                <a:sym typeface="Montserrat"/>
              </a:rPr>
              <a:t> </a:t>
            </a:r>
            <a:r>
              <a:rPr b="1" lang="en-US" sz="4800" u="sng">
                <a:solidFill>
                  <a:schemeClr val="lt1"/>
                </a:solidFill>
                <a:latin typeface="Montserrat"/>
                <a:ea typeface="Montserrat"/>
                <a:cs typeface="Montserrat"/>
                <a:sym typeface="Montserrat"/>
                <a:hlinkClick r:id="rId3">
                  <a:extLst>
                    <a:ext uri="{A12FA001-AC4F-418D-AE19-62706E023703}">
                      <ahyp:hlinkClr val="tx"/>
                    </a:ext>
                  </a:extLst>
                </a:hlinkClick>
              </a:rPr>
              <a:t>here</a:t>
            </a:r>
            <a:r>
              <a:rPr b="1" lang="en-US" sz="4800">
                <a:solidFill>
                  <a:schemeClr val="lt1"/>
                </a:solidFill>
                <a:latin typeface="Montserrat"/>
                <a:ea typeface="Montserrat"/>
                <a:cs typeface="Montserrat"/>
                <a:sym typeface="Montserrat"/>
              </a:rPr>
              <a:t> - </a:t>
            </a:r>
            <a:r>
              <a:rPr lang="en-US" sz="4800">
                <a:solidFill>
                  <a:schemeClr val="lt1"/>
                </a:solidFill>
                <a:latin typeface="Montserrat"/>
                <a:ea typeface="Montserrat"/>
                <a:cs typeface="Montserrat"/>
                <a:sym typeface="Montserrat"/>
              </a:rPr>
              <a:t>it will only take 5 mins</a:t>
            </a:r>
            <a:endParaRPr sz="4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800">
              <a:solidFill>
                <a:schemeClr val="lt1"/>
              </a:solidFill>
              <a:latin typeface="Montserrat"/>
              <a:ea typeface="Montserrat"/>
              <a:cs typeface="Montserrat"/>
              <a:sym typeface="Montserrat"/>
            </a:endParaRPr>
          </a:p>
          <a:p>
            <a:pPr indent="-533400" lvl="0" marL="457200" rtl="0" algn="l">
              <a:spcBef>
                <a:spcPts val="0"/>
              </a:spcBef>
              <a:spcAft>
                <a:spcPts val="0"/>
              </a:spcAft>
              <a:buClr>
                <a:schemeClr val="lt1"/>
              </a:buClr>
              <a:buSzPts val="4800"/>
              <a:buFont typeface="Montserrat"/>
              <a:buChar char="●"/>
            </a:pPr>
            <a:r>
              <a:rPr lang="en-US" sz="4800">
                <a:solidFill>
                  <a:schemeClr val="lt1"/>
                </a:solidFill>
                <a:latin typeface="Montserrat"/>
                <a:ea typeface="Montserrat"/>
                <a:cs typeface="Montserrat"/>
                <a:sym typeface="Montserrat"/>
              </a:rPr>
              <a:t>Utilise the resources available on the RACGP parkrun practices website to help you get started</a:t>
            </a:r>
            <a:endParaRPr sz="4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8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6000">
              <a:solidFill>
                <a:schemeClr val="lt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50"/>
          <p:cNvSpPr txBox="1"/>
          <p:nvPr/>
        </p:nvSpPr>
        <p:spPr>
          <a:xfrm>
            <a:off x="1238850" y="653600"/>
            <a:ext cx="17420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Visit </a:t>
            </a:r>
            <a:r>
              <a:rPr b="1" lang="en-US" sz="6000" u="sng">
                <a:solidFill>
                  <a:schemeClr val="lt1"/>
                </a:solidFill>
                <a:latin typeface="Montserrat"/>
                <a:ea typeface="Montserrat"/>
                <a:cs typeface="Montserrat"/>
                <a:sym typeface="Montserrat"/>
                <a:hlinkClick r:id="rId3">
                  <a:extLst>
                    <a:ext uri="{A12FA001-AC4F-418D-AE19-62706E023703}">
                      <ahyp:hlinkClr val="tx"/>
                    </a:ext>
                  </a:extLst>
                </a:hlinkClick>
              </a:rPr>
              <a:t>the RACGP website</a:t>
            </a:r>
            <a:r>
              <a:rPr b="1" lang="en-US" sz="6000">
                <a:solidFill>
                  <a:schemeClr val="lt1"/>
                </a:solidFill>
                <a:uFill>
                  <a:noFill/>
                </a:uFill>
                <a:latin typeface="Montserrat"/>
                <a:ea typeface="Montserrat"/>
                <a:cs typeface="Montserrat"/>
                <a:sym typeface="Montserrat"/>
                <a:hlinkClick r:id="rId4">
                  <a:extLst>
                    <a:ext uri="{A12FA001-AC4F-418D-AE19-62706E023703}">
                      <ahyp:hlinkClr val="tx"/>
                    </a:ext>
                  </a:extLst>
                </a:hlinkClick>
              </a:rPr>
              <a:t> </a:t>
            </a:r>
            <a:r>
              <a:rPr b="1" lang="en-US" sz="6000">
                <a:solidFill>
                  <a:schemeClr val="lt1"/>
                </a:solidFill>
                <a:latin typeface="Montserrat"/>
                <a:ea typeface="Montserrat"/>
                <a:cs typeface="Montserrat"/>
                <a:sym typeface="Montserrat"/>
              </a:rPr>
              <a:t>for resources</a:t>
            </a:r>
            <a:endParaRPr b="1" sz="6000">
              <a:solidFill>
                <a:schemeClr val="lt1"/>
              </a:solidFill>
              <a:latin typeface="Montserrat"/>
              <a:ea typeface="Montserrat"/>
              <a:cs typeface="Montserrat"/>
              <a:sym typeface="Montserrat"/>
            </a:endParaRPr>
          </a:p>
        </p:txBody>
      </p:sp>
      <p:pic>
        <p:nvPicPr>
          <p:cNvPr id="332" name="Google Shape;332;p50"/>
          <p:cNvPicPr preferRelativeResize="0"/>
          <p:nvPr/>
        </p:nvPicPr>
        <p:blipFill>
          <a:blip r:embed="rId5">
            <a:alphaModFix/>
          </a:blip>
          <a:stretch>
            <a:fillRect/>
          </a:stretch>
        </p:blipFill>
        <p:spPr>
          <a:xfrm>
            <a:off x="1131225" y="2341550"/>
            <a:ext cx="20437427" cy="102785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1"/>
          <p:cNvSpPr txBox="1"/>
          <p:nvPr/>
        </p:nvSpPr>
        <p:spPr>
          <a:xfrm>
            <a:off x="1106625" y="2679150"/>
            <a:ext cx="20763300" cy="962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How can I join in the fun?</a:t>
            </a:r>
            <a:endParaRPr b="1" sz="49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Visit </a:t>
            </a:r>
            <a:r>
              <a:rPr b="1" lang="en-US" sz="4700" u="sng">
                <a:solidFill>
                  <a:schemeClr val="lt1"/>
                </a:solidFill>
                <a:latin typeface="Montserrat"/>
                <a:ea typeface="Montserrat"/>
                <a:cs typeface="Montserrat"/>
                <a:sym typeface="Montserrat"/>
                <a:hlinkClick r:id="rId3">
                  <a:extLst>
                    <a:ext uri="{A12FA001-AC4F-418D-AE19-62706E023703}">
                      <ahyp:hlinkClr val="tx"/>
                    </a:ext>
                  </a:extLst>
                </a:hlinkClick>
              </a:rPr>
              <a:t>www.parkrun.com.au</a:t>
            </a:r>
            <a:r>
              <a:rPr b="1" lang="en-US" sz="4700">
                <a:solidFill>
                  <a:schemeClr val="lt1"/>
                </a:solidFill>
                <a:latin typeface="Montserrat"/>
                <a:ea typeface="Montserrat"/>
                <a:cs typeface="Montserrat"/>
                <a:sym typeface="Montserrat"/>
              </a:rPr>
              <a:t> to find your nearest event and register for a free barcode - you only need to do this once</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Follow a parkrun event’s social media pages</a:t>
            </a:r>
            <a:endParaRPr b="1"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Arrive a few minutes early for the First Timers Welcome</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b="1" sz="4700">
              <a:solidFill>
                <a:schemeClr val="lt1"/>
              </a:solidFill>
              <a:latin typeface="Montserrat"/>
              <a:ea typeface="Montserrat"/>
              <a:cs typeface="Montserrat"/>
              <a:sym typeface="Montserrat"/>
            </a:endParaRPr>
          </a:p>
          <a:p>
            <a:pPr indent="-527050" lvl="0" marL="457200" rtl="0" algn="l">
              <a:spcBef>
                <a:spcPts val="0"/>
              </a:spcBef>
              <a:spcAft>
                <a:spcPts val="0"/>
              </a:spcAft>
              <a:buClr>
                <a:schemeClr val="lt1"/>
              </a:buClr>
              <a:buSzPts val="4700"/>
              <a:buFont typeface="Montserrat"/>
              <a:buAutoNum type="arabicPeriod"/>
            </a:pPr>
            <a:r>
              <a:rPr b="1" lang="en-US" sz="4700">
                <a:solidFill>
                  <a:schemeClr val="lt1"/>
                </a:solidFill>
                <a:latin typeface="Montserrat"/>
                <a:ea typeface="Montserrat"/>
                <a:cs typeface="Montserrat"/>
                <a:sym typeface="Montserrat"/>
              </a:rPr>
              <a:t>Enjoy the morning!</a:t>
            </a:r>
            <a:endParaRPr b="1" sz="47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4700">
              <a:solidFill>
                <a:schemeClr val="lt1"/>
              </a:solidFill>
              <a:latin typeface="Montserrat Light"/>
              <a:ea typeface="Montserrat Light"/>
              <a:cs typeface="Montserrat Light"/>
              <a:sym typeface="Montserrat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2"/>
          <p:cNvSpPr/>
          <p:nvPr/>
        </p:nvSpPr>
        <p:spPr>
          <a:xfrm>
            <a:off x="26601142" y="12059973"/>
            <a:ext cx="3146742" cy="455922"/>
          </a:xfrm>
          <a:custGeom>
            <a:rect b="b" l="l" r="r" t="t"/>
            <a:pathLst>
              <a:path extrusionOk="0" h="21600" w="21600">
                <a:moveTo>
                  <a:pt x="0" y="15510"/>
                </a:moveTo>
                <a:lnTo>
                  <a:pt x="4702" y="15510"/>
                </a:lnTo>
                <a:lnTo>
                  <a:pt x="14665" y="0"/>
                </a:lnTo>
                <a:lnTo>
                  <a:pt x="21600" y="21600"/>
                </a:lnTo>
              </a:path>
            </a:pathLst>
          </a:custGeom>
          <a:noFill/>
          <a:ln cap="flat" cmpd="sng" w="63500">
            <a:solidFill>
              <a:srgbClr val="FFB200"/>
            </a:solidFill>
            <a:prstDash val="solid"/>
            <a:miter lim="400000"/>
            <a:headEnd len="med" w="med" type="oval"/>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343" name="Google Shape;343;p52"/>
          <p:cNvSpPr txBox="1"/>
          <p:nvPr/>
        </p:nvSpPr>
        <p:spPr>
          <a:xfrm>
            <a:off x="6122652" y="10144831"/>
            <a:ext cx="12138600" cy="826200"/>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FFFFFF"/>
              </a:buClr>
              <a:buSzPts val="4700"/>
              <a:buFont typeface="Montserrat"/>
              <a:buNone/>
            </a:pPr>
            <a:r>
              <a:rPr b="1" i="0" lang="en-US" sz="4700" cap="none" strike="noStrike">
                <a:solidFill>
                  <a:schemeClr val="lt1"/>
                </a:solidFill>
                <a:latin typeface="Montserrat"/>
                <a:ea typeface="Montserrat"/>
                <a:cs typeface="Montserrat"/>
                <a:sym typeface="Montserrat"/>
              </a:rPr>
              <a:t>[your contact details</a:t>
            </a:r>
            <a:r>
              <a:rPr b="1" lang="en-US" sz="4700">
                <a:solidFill>
                  <a:schemeClr val="lt1"/>
                </a:solidFill>
                <a:latin typeface="Montserrat"/>
                <a:ea typeface="Montserrat"/>
                <a:cs typeface="Montserrat"/>
                <a:sym typeface="Montserrat"/>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284466" y="6773195"/>
            <a:ext cx="98150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 the beginning…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arkrun pioneers.jpg" id="138" name="Google Shape;138;p19"/>
          <p:cNvPicPr preferRelativeResize="0"/>
          <p:nvPr/>
        </p:nvPicPr>
        <p:blipFill rotWithShape="1">
          <a:blip r:embed="rId3">
            <a:alphaModFix/>
          </a:blip>
          <a:srcRect b="0" l="0" r="0" t="0"/>
          <a:stretch/>
        </p:blipFill>
        <p:spPr>
          <a:xfrm>
            <a:off x="-141671" y="-2718439"/>
            <a:ext cx="24667343" cy="174241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22599606265_bb8af9601b_k.jpg" id="143" name="Google Shape;143;p20"/>
          <p:cNvPicPr preferRelativeResize="0"/>
          <p:nvPr/>
        </p:nvPicPr>
        <p:blipFill rotWithShape="1">
          <a:blip r:embed="rId3">
            <a:alphaModFix/>
          </a:blip>
          <a:srcRect b="0" l="0" r="0" t="0"/>
          <a:stretch/>
        </p:blipFill>
        <p:spPr>
          <a:xfrm>
            <a:off x="-626698" y="-1934369"/>
            <a:ext cx="25107579" cy="16734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3842765" y="6191250"/>
            <a:ext cx="16698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a:t>
            </a:r>
            <a:r>
              <a:rPr b="1" lang="en-US" sz="8000">
                <a:solidFill>
                  <a:srgbClr val="FFFFFF"/>
                </a:solidFill>
                <a:latin typeface="Montserrat"/>
                <a:ea typeface="Montserrat"/>
                <a:cs typeface="Montserrat"/>
                <a:sym typeface="Montserrat"/>
              </a:rPr>
              <a:t>is</a:t>
            </a:r>
            <a:r>
              <a:rPr b="1" i="0" lang="en-US" sz="8000" u="none" cap="none" strike="noStrike">
                <a:solidFill>
                  <a:srgbClr val="FFFFFF"/>
                </a:solidFill>
                <a:latin typeface="Montserrat"/>
                <a:ea typeface="Montserrat"/>
                <a:cs typeface="Montserrat"/>
                <a:sym typeface="Montserrat"/>
              </a:rPr>
              <a:t> parkrun like now?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nvSpPr>
        <p:spPr>
          <a:xfrm>
            <a:off x="2533525" y="2650025"/>
            <a:ext cx="170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154" name="Google Shape;154;p22"/>
          <p:cNvSpPr txBox="1"/>
          <p:nvPr/>
        </p:nvSpPr>
        <p:spPr>
          <a:xfrm>
            <a:off x="1689025" y="2009350"/>
            <a:ext cx="20122500" cy="9789600"/>
          </a:xfrm>
          <a:prstGeom prst="rect">
            <a:avLst/>
          </a:prstGeom>
          <a:noFill/>
          <a:ln>
            <a:noFill/>
          </a:ln>
        </p:spPr>
        <p:txBody>
          <a:bodyPr anchorCtr="0" anchor="t" bIns="91425" lIns="91425" spcFirstLastPara="1" rIns="91425" wrap="square" tIns="91425">
            <a:spAutoFit/>
          </a:bodyPr>
          <a:lstStyle/>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A beginner-friendly form of </a:t>
            </a:r>
            <a:r>
              <a:rPr b="1" lang="en-US" sz="4800">
                <a:solidFill>
                  <a:schemeClr val="lt1"/>
                </a:solidFill>
                <a:latin typeface="Montserrat"/>
                <a:ea typeface="Montserrat"/>
                <a:cs typeface="Montserrat"/>
                <a:sym typeface="Montserrat"/>
              </a:rPr>
              <a:t>active participation </a:t>
            </a:r>
            <a:r>
              <a:rPr lang="en-US" sz="4800">
                <a:solidFill>
                  <a:schemeClr val="lt1"/>
                </a:solidFill>
                <a:latin typeface="Montserrat"/>
                <a:ea typeface="Montserrat"/>
                <a:cs typeface="Montserrat"/>
                <a:sym typeface="Montserrat"/>
              </a:rPr>
              <a:t>- no time limits or ongoing </a:t>
            </a:r>
            <a:r>
              <a:rPr lang="en-US" sz="4800">
                <a:solidFill>
                  <a:schemeClr val="lt1"/>
                </a:solidFill>
                <a:latin typeface="Montserrat"/>
                <a:ea typeface="Montserrat"/>
                <a:cs typeface="Montserrat"/>
                <a:sym typeface="Montserrat"/>
              </a:rPr>
              <a:t>commitment</a:t>
            </a:r>
            <a:r>
              <a:rPr lang="en-US" sz="4800">
                <a:solidFill>
                  <a:schemeClr val="lt1"/>
                </a:solidFill>
                <a:latin typeface="Montserrat"/>
                <a:ea typeface="Montserrat"/>
                <a:cs typeface="Montserrat"/>
                <a:sym typeface="Montserrat"/>
              </a:rPr>
              <a:t> required</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Each participant can take part at</a:t>
            </a:r>
            <a:r>
              <a:rPr lang="en-US" sz="4800">
                <a:solidFill>
                  <a:schemeClr val="lt1"/>
                </a:solidFill>
                <a:latin typeface="Montserrat Medium"/>
                <a:ea typeface="Montserrat Medium"/>
                <a:cs typeface="Montserrat Medium"/>
                <a:sym typeface="Montserrat Medium"/>
              </a:rPr>
              <a:t> </a:t>
            </a:r>
            <a:r>
              <a:rPr b="1" lang="en-US" sz="4800">
                <a:solidFill>
                  <a:schemeClr val="lt1"/>
                </a:solidFill>
                <a:latin typeface="Montserrat"/>
                <a:ea typeface="Montserrat"/>
                <a:cs typeface="Montserrat"/>
                <a:sym typeface="Montserrat"/>
              </a:rPr>
              <a:t>their own pace </a:t>
            </a:r>
            <a:r>
              <a:rPr lang="en-US" sz="4800">
                <a:solidFill>
                  <a:schemeClr val="lt1"/>
                </a:solidFill>
                <a:latin typeface="Montserrat"/>
                <a:ea typeface="Montserrat"/>
                <a:cs typeface="Montserrat"/>
                <a:sym typeface="Montserrat"/>
              </a:rPr>
              <a:t>and gradually build up distance completed</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Encouraging way to </a:t>
            </a:r>
            <a:r>
              <a:rPr b="1" lang="en-US" sz="4800">
                <a:solidFill>
                  <a:schemeClr val="lt1"/>
                </a:solidFill>
                <a:latin typeface="Montserrat"/>
                <a:ea typeface="Montserrat"/>
                <a:cs typeface="Montserrat"/>
                <a:sym typeface="Montserrat"/>
              </a:rPr>
              <a:t>enjoy the outdoors</a:t>
            </a:r>
            <a:r>
              <a:rPr lang="en-US" sz="4800">
                <a:solidFill>
                  <a:schemeClr val="lt1"/>
                </a:solidFill>
                <a:latin typeface="Montserrat Medium"/>
                <a:ea typeface="Montserrat Medium"/>
                <a:cs typeface="Montserrat Medium"/>
                <a:sym typeface="Montserrat Medium"/>
              </a:rPr>
              <a:t> </a:t>
            </a:r>
            <a:r>
              <a:rPr lang="en-US" sz="4800">
                <a:solidFill>
                  <a:schemeClr val="lt1"/>
                </a:solidFill>
                <a:latin typeface="Montserrat"/>
                <a:ea typeface="Montserrat"/>
                <a:cs typeface="Montserrat"/>
                <a:sym typeface="Montserrat"/>
              </a:rPr>
              <a:t>in a social setting</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Free</a:t>
            </a:r>
            <a:r>
              <a:rPr lang="en-US" sz="4800">
                <a:solidFill>
                  <a:schemeClr val="lt1"/>
                </a:solidFill>
                <a:latin typeface="Montserrat Medium"/>
                <a:ea typeface="Montserrat Medium"/>
                <a:cs typeface="Montserrat Medium"/>
                <a:sym typeface="Montserrat Medium"/>
              </a:rPr>
              <a:t>, </a:t>
            </a:r>
            <a:r>
              <a:rPr b="1" lang="en-US" sz="4800">
                <a:solidFill>
                  <a:schemeClr val="lt1"/>
                </a:solidFill>
                <a:latin typeface="Montserrat"/>
                <a:ea typeface="Montserrat"/>
                <a:cs typeface="Montserrat"/>
                <a:sym typeface="Montserrat"/>
              </a:rPr>
              <a:t>inclusive</a:t>
            </a:r>
            <a:r>
              <a:rPr lang="en-US" sz="4800">
                <a:solidFill>
                  <a:schemeClr val="lt1"/>
                </a:solidFill>
                <a:latin typeface="Montserrat Medium"/>
                <a:ea typeface="Montserrat Medium"/>
                <a:cs typeface="Montserrat Medium"/>
                <a:sym typeface="Montserrat Medium"/>
              </a:rPr>
              <a:t> </a:t>
            </a:r>
            <a:r>
              <a:rPr lang="en-US" sz="4800">
                <a:solidFill>
                  <a:schemeClr val="lt1"/>
                </a:solidFill>
                <a:latin typeface="Montserrat"/>
                <a:ea typeface="Montserrat"/>
                <a:cs typeface="Montserrat"/>
                <a:sym typeface="Montserrat"/>
              </a:rPr>
              <a:t>and all ages can participate</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Participation including volunteering promotes a </a:t>
            </a:r>
            <a:r>
              <a:rPr b="1" lang="en-US" sz="4800">
                <a:solidFill>
                  <a:schemeClr val="lt1"/>
                </a:solidFill>
                <a:latin typeface="Montserrat"/>
                <a:ea typeface="Montserrat"/>
                <a:cs typeface="Montserrat"/>
                <a:sym typeface="Montserrat"/>
              </a:rPr>
              <a:t>‘feel good effect’</a:t>
            </a:r>
            <a:endParaRPr b="1"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Fosters human connection and </a:t>
            </a:r>
            <a:r>
              <a:rPr b="1" lang="en-US" sz="4800">
                <a:solidFill>
                  <a:schemeClr val="lt1"/>
                </a:solidFill>
                <a:latin typeface="Montserrat"/>
                <a:ea typeface="Montserrat"/>
                <a:cs typeface="Montserrat"/>
                <a:sym typeface="Montserrat"/>
              </a:rPr>
              <a:t>mental well-being</a:t>
            </a:r>
            <a:endParaRPr b="1" sz="4800">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3"/>
          <p:cNvSpPr txBox="1"/>
          <p:nvPr/>
        </p:nvSpPr>
        <p:spPr>
          <a:xfrm>
            <a:off x="2710750" y="671900"/>
            <a:ext cx="132990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900">
                <a:solidFill>
                  <a:schemeClr val="lt1"/>
                </a:solidFill>
                <a:latin typeface="Montserrat"/>
                <a:ea typeface="Montserrat"/>
                <a:cs typeface="Montserrat"/>
                <a:sym typeface="Montserrat"/>
              </a:rPr>
              <a:t>RACGP has partnered with parkrun</a:t>
            </a:r>
            <a:endParaRPr b="1" sz="4900">
              <a:solidFill>
                <a:schemeClr val="lt1"/>
              </a:solidFill>
              <a:latin typeface="Montserrat"/>
              <a:ea typeface="Montserrat"/>
              <a:cs typeface="Montserrat"/>
              <a:sym typeface="Montserrat"/>
            </a:endParaRPr>
          </a:p>
        </p:txBody>
      </p:sp>
      <p:pic>
        <p:nvPicPr>
          <p:cNvPr id="160" name="Google Shape;160;p23"/>
          <p:cNvPicPr preferRelativeResize="0"/>
          <p:nvPr/>
        </p:nvPicPr>
        <p:blipFill rotWithShape="1">
          <a:blip r:embed="rId3">
            <a:alphaModFix/>
          </a:blip>
          <a:srcRect b="2095" l="0" r="0" t="0"/>
          <a:stretch/>
        </p:blipFill>
        <p:spPr>
          <a:xfrm>
            <a:off x="903075" y="2038875"/>
            <a:ext cx="20920852" cy="10843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