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4000"/>
  <p:notesSz cx="6858000" cy="9144000"/>
  <p:embeddedFontLst>
    <p:embeddedFont>
      <p:font typeface="Montserrat SemiBold"/>
      <p:regular r:id="rId31"/>
      <p:bold r:id="rId32"/>
      <p:italic r:id="rId33"/>
      <p:boldItalic r:id="rId34"/>
    </p:embeddedFont>
    <p:embeddedFont>
      <p:font typeface="Montserrat"/>
      <p:regular r:id="rId35"/>
      <p:bold r:id="rId36"/>
      <p:italic r:id="rId37"/>
      <p:boldItalic r:id="rId38"/>
    </p:embeddedFont>
    <p:embeddedFont>
      <p:font typeface="Montserrat Medium"/>
      <p:regular r:id="rId39"/>
      <p:bold r:id="rId40"/>
      <p:italic r:id="rId41"/>
      <p:boldItalic r:id="rId42"/>
    </p:embeddedFont>
    <p:embeddedFont>
      <p:font typeface="Helvetica Neue"/>
      <p:regular r:id="rId43"/>
      <p:bold r:id="rId44"/>
      <p:italic r:id="rId45"/>
      <p:boldItalic r:id="rId46"/>
    </p:embeddedFont>
    <p:embeddedFont>
      <p:font typeface="Helvetica Neue Light"/>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Medium-bold.fntdata"/><Relationship Id="rId42" Type="http://schemas.openxmlformats.org/officeDocument/2006/relationships/font" Target="fonts/MontserratMedium-boldItalic.fntdata"/><Relationship Id="rId41" Type="http://schemas.openxmlformats.org/officeDocument/2006/relationships/font" Target="fonts/MontserratMedium-italic.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HelveticaNeueLight-bold.fntdata"/><Relationship Id="rId47" Type="http://schemas.openxmlformats.org/officeDocument/2006/relationships/font" Target="fonts/HelveticaNeueLight-regular.fntdata"/><Relationship Id="rId49" Type="http://schemas.openxmlformats.org/officeDocument/2006/relationships/font" Target="fonts/HelveticaNeueLight-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SemiBold-regular.fntdata"/><Relationship Id="rId30" Type="http://schemas.openxmlformats.org/officeDocument/2006/relationships/slide" Target="slides/slide26.xml"/><Relationship Id="rId33" Type="http://schemas.openxmlformats.org/officeDocument/2006/relationships/font" Target="fonts/MontserratSemiBold-italic.fntdata"/><Relationship Id="rId32" Type="http://schemas.openxmlformats.org/officeDocument/2006/relationships/font" Target="fonts/MontserratSemiBold-bold.fntdata"/><Relationship Id="rId35" Type="http://schemas.openxmlformats.org/officeDocument/2006/relationships/font" Target="fonts/Montserrat-regular.fntdata"/><Relationship Id="rId34" Type="http://schemas.openxmlformats.org/officeDocument/2006/relationships/font" Target="fonts/MontserratSemiBold-boldItalic.fntdata"/><Relationship Id="rId37" Type="http://schemas.openxmlformats.org/officeDocument/2006/relationships/font" Target="fonts/Montserrat-italic.fntdata"/><Relationship Id="rId36" Type="http://schemas.openxmlformats.org/officeDocument/2006/relationships/font" Target="fonts/Montserrat-bold.fntdata"/><Relationship Id="rId39" Type="http://schemas.openxmlformats.org/officeDocument/2006/relationships/font" Target="fonts/MontserratMedium-regular.fntdata"/><Relationship Id="rId38" Type="http://schemas.openxmlformats.org/officeDocument/2006/relationships/font" Target="fonts/Montserrat-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schemas.openxmlformats.org/officeDocument/2006/relationships/font" Target="fonts/HelveticaNeueLight-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2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support@parkrun.com"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1234521f3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1234521f3d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6a27591936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6a27591936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solidFill>
                  <a:schemeClr val="dk1"/>
                </a:solidFill>
              </a:rPr>
              <a:t>Participation at parkrun including v</a:t>
            </a:r>
            <a:r>
              <a:rPr lang="en-US">
                <a:solidFill>
                  <a:schemeClr val="dk1"/>
                </a:solidFill>
              </a:rPr>
              <a:t>olunteering is a great way to meet new people, learn new skills, build confidence, have heaps of fun and is one of the best ways to improve your health and happiness.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18c579bf771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18c579bf771_0_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7291bc1a4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7291bc1a4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272727"/>
                </a:solidFill>
                <a:highlight>
                  <a:srgbClr val="FFFFFF"/>
                </a:highlight>
                <a:latin typeface="Montserrat"/>
                <a:ea typeface="Montserrat"/>
                <a:cs typeface="Montserrat"/>
                <a:sym typeface="Montserrat"/>
              </a:rPr>
              <a:t>We recognise that designing and implementing programs to assist with rehabilitation and contribute towards successful reintegration are a complex challenge and there is no silver bullet that can prevent re-offending. However our experience to date shows that parkrun’s inherent nature of incorporating physical activity, volunteering, education and skill development into our events does have a role to play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5" name="Google Shape;185;p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You can participate as a walker, runner or volunteer or </a:t>
            </a:r>
            <a:r>
              <a:rPr lang="en-US"/>
              <a:t>simply</a:t>
            </a:r>
            <a:r>
              <a:rPr lang="en-US" sz="2200">
                <a:latin typeface="Helvetica Neue"/>
                <a:ea typeface="Helvetica Neue"/>
                <a:cs typeface="Helvetica Neue"/>
                <a:sym typeface="Helvetica Neue"/>
              </a:rPr>
              <a:t> spectate and socialise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 name="Google Shape;194;p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parkrun guarantees everyone will have at least two personal interactions at each event.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When you cross the line you’ll be handed a finish token by a volunteer, and then another volunteer will scan your token and your personal barcode.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6a27591936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6a27591936_0_2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272727"/>
                </a:solidFill>
                <a:highlight>
                  <a:srgbClr val="FFFFFF"/>
                </a:highlight>
                <a:latin typeface="Montserrat"/>
                <a:ea typeface="Montserrat"/>
                <a:cs typeface="Montserrat"/>
                <a:sym typeface="Montserrat"/>
              </a:rPr>
              <a:t>Prisoners who have been introduced to parkrun whilst in prison in the UK and Ireland have spoken about how it has positively impacted their lifestyle choices in terms of diet, hydration and sleep and how this leads to better energy levels and moods and contributes to a more positive atmosphere within the prison.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8c579bf771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8c579bf771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272727"/>
                </a:solidFill>
                <a:highlight>
                  <a:srgbClr val="FFFFFF"/>
                </a:highlight>
                <a:latin typeface="Montserrat"/>
                <a:ea typeface="Montserrat"/>
                <a:cs typeface="Montserrat"/>
                <a:sym typeface="Montserrat"/>
              </a:rPr>
              <a:t>One participant who was on the start line of that first ever event at HMP Haverigg, credits parkrun for helping him carve out a new life outside of prison, he says “when you come out of prison, getting back on your feet is hard, especially financially. So, having something free, and regular, was amazing for me. I now have a full-time job and have been reunited with my son. I have a simple life which I am truly grateful for”.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6a27591936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6a27591936_0_2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Milestone shirts can be earned through participation at parkrun, buth volunteering and walk/running. These range from 10 for juniors, right through to 500 shirts (see next slide)</a:t>
            </a:r>
            <a:endParaRPr/>
          </a:p>
        </p:txBody>
      </p:sp>
      <p:sp>
        <p:nvSpPr>
          <p:cNvPr id="219" name="Google Shape;21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1234521f3d_0_1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19" name="Google Shape;119;g21234521f3d_0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1234521f3d_0_3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4" name="Google Shape;224;g21234521f3d_0_33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b="1" lang="en-US"/>
              <a:t>Milestone shirts:</a:t>
            </a:r>
            <a:r>
              <a:rPr lang="en-US" sz="2200">
                <a:latin typeface="Helvetica Neue"/>
                <a:ea typeface="Helvetica Neue"/>
                <a:cs typeface="Helvetica Neue"/>
                <a:sym typeface="Helvetica Neue"/>
              </a:rPr>
              <a:t> Participation, not performance, has always been the focus of parkrun</a:t>
            </a:r>
            <a:r>
              <a:rPr lang="en-US"/>
              <a:t>. </a:t>
            </a:r>
            <a:r>
              <a:rPr lang="en-US" sz="2200">
                <a:latin typeface="Helvetica Neue"/>
                <a:ea typeface="Helvetica Neue"/>
                <a:cs typeface="Helvetica Neue"/>
                <a:sym typeface="Helvetica Neue"/>
              </a:rPr>
              <a:t>These coveted shirts cannot be purchased - they can only be earned by turning up and walking, running </a:t>
            </a:r>
            <a:r>
              <a:rPr lang="en-US"/>
              <a:t>and</a:t>
            </a:r>
            <a:r>
              <a:rPr lang="en-US" sz="2200">
                <a:latin typeface="Helvetica Neue"/>
                <a:ea typeface="Helvetica Neue"/>
                <a:cs typeface="Helvetica Neue"/>
                <a:sym typeface="Helvetica Neue"/>
              </a:rPr>
              <a:t> volunteering (explain the different shirts). Currently more than 2000 people around the world earn a milestone shirt every</a:t>
            </a:r>
            <a:r>
              <a:rPr lang="en-US"/>
              <a:t> weekend</a:t>
            </a:r>
            <a:r>
              <a:rPr lang="en-US" sz="2200">
                <a:latin typeface="Helvetica Neue"/>
                <a:ea typeface="Helvetica Neue"/>
                <a:cs typeface="Helvetica Neue"/>
                <a:sym typeface="Helvetica Neue"/>
              </a:rPr>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1234521f3d_0_4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29" name="Google Shape;229;g21234521f3d_0_4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1234521f3d_0_5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37" name="Google Shape;237;g21234521f3d_0_5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43" name="Google Shape;243;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8" name="Google Shape;248;p3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To really understand the impact of parkrun on people’s health and wellbeing, in 2019 a study was conducted of more than 60,000 parkrunners.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1234521f3d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 name="Google Shape;255;g21234521f3d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a:t>We invite anyone who works in a correctional </a:t>
            </a:r>
            <a:r>
              <a:rPr lang="en-US"/>
              <a:t>facility</a:t>
            </a:r>
            <a:r>
              <a:rPr lang="en-US"/>
              <a:t> to get in touch with us to find out more about introducing parkrun. </a:t>
            </a:r>
            <a:r>
              <a:rPr lang="en-US"/>
              <a:t>Please</a:t>
            </a:r>
            <a:r>
              <a:rPr lang="en-US"/>
              <a:t> email </a:t>
            </a:r>
            <a:r>
              <a:rPr lang="en-US" u="sng">
                <a:solidFill>
                  <a:schemeClr val="hlink"/>
                </a:solidFill>
                <a:hlinkClick r:id="rId2"/>
              </a:rPr>
              <a:t>support@parkrun.com</a:t>
            </a:r>
            <a:r>
              <a:rPr lang="en-US"/>
              <a: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1234521f3d_0_78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262" name="Google Shape;262;g21234521f3d_0_7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25" name="Google Shape;12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31" name="Google Shape;1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1234521f3d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g21234521f3d_0_2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This was the start line of the first parkrun in London in 2004: 13 runners supported by five volunteers followed by a coffee in the park cafe.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1</a:t>
            </a:r>
            <a:r>
              <a:rPr lang="en-US"/>
              <a:t>8</a:t>
            </a:r>
            <a:r>
              <a:rPr lang="en-US" sz="2200">
                <a:latin typeface="Helvetica Neue"/>
                <a:ea typeface="Helvetica Neue"/>
                <a:cs typeface="Helvetica Neue"/>
                <a:sym typeface="Helvetica Neue"/>
              </a:rPr>
              <a:t> years later the model hasn’t changed.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What also hasn’t changed is the fundamental reason people come to parkrun.</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who conceived the idea, was in his forties and going through a bit of a midlife crisis. He’d been sacked from his job, his marriage had broken down, and he’d suffered an injury that would keep him away from running club competitions for a couple of years. </a:t>
            </a:r>
            <a:r>
              <a:rPr lang="en-US"/>
              <a:t>Paul had become</a:t>
            </a:r>
            <a:r>
              <a:rPr lang="en-US" sz="2200">
                <a:latin typeface="Helvetica Neue"/>
                <a:ea typeface="Helvetica Neue"/>
                <a:cs typeface="Helvetica Neue"/>
                <a:sym typeface="Helvetica Neue"/>
              </a:rPr>
              <a:t> disconnected from </a:t>
            </a:r>
            <a:r>
              <a:rPr lang="en-US"/>
              <a:t>his neighbourhood</a:t>
            </a:r>
            <a:r>
              <a:rPr lang="en-US" sz="2200">
                <a:latin typeface="Helvetica Neue"/>
                <a:ea typeface="Helvetica Neue"/>
                <a:cs typeface="Helvetica Neue"/>
                <a:sym typeface="Helvetica Neue"/>
              </a:rPr>
              <a:t> and recognised he needed to bring his friends to him. </a:t>
            </a:r>
            <a:br>
              <a:rPr lang="en-US" sz="2200">
                <a:latin typeface="Helvetica Neue"/>
                <a:ea typeface="Helvetica Neue"/>
                <a:cs typeface="Helvetica Neue"/>
                <a:sym typeface="Helvetica Neue"/>
              </a:rPr>
            </a:br>
            <a:r>
              <a:rPr lang="en-US" sz="2200">
                <a:latin typeface="Helvetica Neue"/>
                <a:ea typeface="Helvetica Neue"/>
                <a:cs typeface="Helvetica Neue"/>
                <a:sym typeface="Helvetica Neue"/>
              </a:rPr>
              <a:t>Paul decided to hold a free 5km event, open to everyone, every Saturday at 9am in his local park, with the caveat that people would join him for a coffee afterwards. Nobody could have imagined what happened next though…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Within two years more than 600 people were coming along to this one parkrun event.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Not just locals, but people from around the world who had heard about this simple idea and recognised that it could work in their community. </a:t>
            </a:r>
            <a:endParaRPr/>
          </a:p>
          <a:p>
            <a:pPr indent="0" lvl="0" marL="0" rtl="0" algn="l">
              <a:lnSpc>
                <a:spcPct val="117999"/>
              </a:lnSpc>
              <a:spcBef>
                <a:spcPts val="0"/>
              </a:spcBef>
              <a:spcAft>
                <a:spcPts val="0"/>
              </a:spcAft>
              <a:buSzPts val="1400"/>
              <a:buNone/>
            </a:pPr>
            <a:r>
              <a:rPr lang="en-US" sz="2200">
                <a:latin typeface="Helvetica Neue"/>
                <a:ea typeface="Helvetica Neue"/>
                <a:cs typeface="Helvetica Neue"/>
                <a:sym typeface="Helvetica Neue"/>
              </a:rPr>
              <a:t>Paul agreed to support other communities to implement their own parkrun providing it was in line with the ‘parkrun principles’:</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Free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5k</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Every Saturday morning in a public open space </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 everyone</a:t>
            </a:r>
            <a:endParaRPr/>
          </a:p>
          <a:p>
            <a:pPr indent="-268653" lvl="0" marL="268653" rtl="0" algn="l">
              <a:lnSpc>
                <a:spcPct val="117999"/>
              </a:lnSpc>
              <a:spcBef>
                <a:spcPts val="0"/>
              </a:spcBef>
              <a:spcAft>
                <a:spcPts val="0"/>
              </a:spcAft>
              <a:buSzPts val="4400"/>
              <a:buFont typeface="Helvetica Neue"/>
              <a:buChar char="•"/>
            </a:pPr>
            <a:r>
              <a:rPr lang="en-US" sz="2200">
                <a:latin typeface="Helvetica Neue"/>
                <a:ea typeface="Helvetica Neue"/>
                <a:cs typeface="Helvetica Neue"/>
                <a:sym typeface="Helvetica Neue"/>
              </a:rPr>
              <a:t>Forever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6a2759193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6a27591936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8c579bf77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8c579bf771_0_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SzPts val="1400"/>
              <a:buNone/>
            </a:pPr>
            <a:r>
              <a:t/>
            </a:r>
            <a:endParaRPr/>
          </a:p>
        </p:txBody>
      </p:sp>
      <p:sp>
        <p:nvSpPr>
          <p:cNvPr id="156" name="Google Shape;15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parkrun.com" TargetMode="External"/><Relationship Id="rId3" Type="http://schemas.openxmlformats.org/officeDocument/2006/relationships/image" Target="../media/image1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type="tx">
  <p:cSld name="TITLE_AND_BODY">
    <p:spTree>
      <p:nvGrpSpPr>
        <p:cNvPr id="14" name="Shape 14"/>
        <p:cNvGrpSpPr/>
        <p:nvPr/>
      </p:nvGrpSpPr>
      <p:grpSpPr>
        <a:xfrm>
          <a:off x="0" y="0"/>
          <a:ext cx="0" cy="0"/>
          <a:chOff x="0" y="0"/>
          <a:chExt cx="0" cy="0"/>
        </a:xfrm>
      </p:grpSpPr>
      <p:sp>
        <p:nvSpPr>
          <p:cNvPr id="15" name="Google Shape;15;p2"/>
          <p:cNvSpPr txBox="1"/>
          <p:nvPr>
            <p:ph idx="1" type="body"/>
          </p:nvPr>
        </p:nvSpPr>
        <p:spPr>
          <a:xfrm>
            <a:off x="10834687" y="8274522"/>
            <a:ext cx="2714626"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6" name="Google Shape;16;p2"/>
          <p:cNvSpPr txBox="1"/>
          <p:nvPr>
            <p:ph idx="2" type="body"/>
          </p:nvPr>
        </p:nvSpPr>
        <p:spPr>
          <a:xfrm>
            <a:off x="11412093" y="9027583"/>
            <a:ext cx="1559815" cy="571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B0C3C4"/>
              </a:buClr>
              <a:buSzPts val="3000"/>
              <a:buFont typeface="Montserrat"/>
              <a:buNone/>
              <a:defRPr sz="3000">
                <a:solidFill>
                  <a:srgbClr val="B0C3C4"/>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7" name="Google Shape;17;p2"/>
          <p:cNvSpPr txBox="1"/>
          <p:nvPr>
            <p:ph idx="3" type="body"/>
          </p:nvPr>
        </p:nvSpPr>
        <p:spPr>
          <a:xfrm>
            <a:off x="2775283" y="6593304"/>
            <a:ext cx="18833434" cy="1333501"/>
          </a:xfrm>
          <a:prstGeom prst="rect">
            <a:avLst/>
          </a:prstGeom>
          <a:noFill/>
          <a:ln>
            <a:noFill/>
          </a:ln>
        </p:spPr>
        <p:txBody>
          <a:bodyPr anchorCtr="0" anchor="t"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8" name="Google Shape;18;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4" showMasterSp="0">
  <p:cSld name="Colour Background 4">
    <p:bg>
      <p:bgPr>
        <a:solidFill>
          <a:srgbClr val="00D5BC"/>
        </a:solidFill>
      </p:bgPr>
    </p:bg>
    <p:spTree>
      <p:nvGrpSpPr>
        <p:cNvPr id="79" name="Shape 79"/>
        <p:cNvGrpSpPr/>
        <p:nvPr/>
      </p:nvGrpSpPr>
      <p:grpSpPr>
        <a:xfrm>
          <a:off x="0" y="0"/>
          <a:ext cx="0" cy="0"/>
          <a:chOff x="0" y="0"/>
          <a:chExt cx="0" cy="0"/>
        </a:xfrm>
      </p:grpSpPr>
      <p:cxnSp>
        <p:nvCxnSpPr>
          <p:cNvPr id="80" name="Google Shape;80;p11"/>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81" name="Google Shape;81;p11"/>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82" name="Google Shape;82;p11"/>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83" name="Google Shape;83;p11"/>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84" name="Google Shape;84;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howMasterSp="0">
  <p:cSld name="Photo">
    <p:bg>
      <p:bgPr>
        <a:solidFill>
          <a:srgbClr val="FFFFFF"/>
        </a:solidFill>
      </p:bgPr>
    </p:bg>
    <p:spTree>
      <p:nvGrpSpPr>
        <p:cNvPr id="85" name="Shape 85"/>
        <p:cNvGrpSpPr/>
        <p:nvPr/>
      </p:nvGrpSpPr>
      <p:grpSpPr>
        <a:xfrm>
          <a:off x="0" y="0"/>
          <a:ext cx="0" cy="0"/>
          <a:chOff x="0" y="0"/>
          <a:chExt cx="0" cy="0"/>
        </a:xfrm>
      </p:grpSpPr>
      <p:sp>
        <p:nvSpPr>
          <p:cNvPr id="86" name="Google Shape;86;p12"/>
          <p:cNvSpPr/>
          <p:nvPr>
            <p:ph idx="2" type="pic"/>
          </p:nvPr>
        </p:nvSpPr>
        <p:spPr>
          <a:xfrm>
            <a:off x="-21357" y="-2552"/>
            <a:ext cx="24426716" cy="13764761"/>
          </a:xfrm>
          <a:prstGeom prst="rect">
            <a:avLst/>
          </a:prstGeom>
          <a:noFill/>
          <a:ln>
            <a:noFill/>
          </a:ln>
        </p:spPr>
      </p:sp>
      <p:sp>
        <p:nvSpPr>
          <p:cNvPr id="87" name="Google Shape;87;p12"/>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88" name="Google Shape;88;p12"/>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cxnSp>
        <p:nvCxnSpPr>
          <p:cNvPr id="89" name="Google Shape;89;p12"/>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0" name="Google Shape;90;p12"/>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1" name="Google Shape;91;p12"/>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92" name="Google Shape;92;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showMasterSp="0">
  <p:cSld name="Section Divider">
    <p:bg>
      <p:bgPr>
        <a:solidFill>
          <a:srgbClr val="FFFFFF"/>
        </a:solidFill>
      </p:bgPr>
    </p:bg>
    <p:spTree>
      <p:nvGrpSpPr>
        <p:cNvPr id="93" name="Shape 93"/>
        <p:cNvGrpSpPr/>
        <p:nvPr/>
      </p:nvGrpSpPr>
      <p:grpSpPr>
        <a:xfrm>
          <a:off x="0" y="0"/>
          <a:ext cx="0" cy="0"/>
          <a:chOff x="0" y="0"/>
          <a:chExt cx="0" cy="0"/>
        </a:xfrm>
      </p:grpSpPr>
      <p:sp>
        <p:nvSpPr>
          <p:cNvPr id="94" name="Google Shape;94;p13"/>
          <p:cNvSpPr/>
          <p:nvPr>
            <p:ph idx="2" type="pic"/>
          </p:nvPr>
        </p:nvSpPr>
        <p:spPr>
          <a:xfrm>
            <a:off x="-112491" y="-58670"/>
            <a:ext cx="24608984" cy="13833341"/>
          </a:xfrm>
          <a:prstGeom prst="rect">
            <a:avLst/>
          </a:prstGeom>
          <a:noFill/>
          <a:ln>
            <a:noFill/>
          </a:ln>
        </p:spPr>
      </p:sp>
      <p:sp>
        <p:nvSpPr>
          <p:cNvPr id="95" name="Google Shape;95;p13"/>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96" name="Google Shape;96;p1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97" name="Google Shape;97;p1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98" name="Google Shape;98;p1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sp>
        <p:nvSpPr>
          <p:cNvPr id="99" name="Google Shape;99;p13"/>
          <p:cNvSpPr txBox="1"/>
          <p:nvPr>
            <p:ph idx="1" type="body"/>
          </p:nvPr>
        </p:nvSpPr>
        <p:spPr>
          <a:xfrm>
            <a:off x="8782557" y="6191250"/>
            <a:ext cx="6818885" cy="13335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FFFFFF"/>
              </a:buClr>
              <a:buSzPts val="8000"/>
              <a:buFont typeface="Montserrat"/>
              <a:buNone/>
              <a:defRPr b="1" sz="8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0" name="Google Shape;100;p13"/>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101" name="Google Shape;101;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mp; Quote" showMasterSp="0">
  <p:cSld name="Photo &amp; Quote">
    <p:spTree>
      <p:nvGrpSpPr>
        <p:cNvPr id="102" name="Shape 102"/>
        <p:cNvGrpSpPr/>
        <p:nvPr/>
      </p:nvGrpSpPr>
      <p:grpSpPr>
        <a:xfrm>
          <a:off x="0" y="0"/>
          <a:ext cx="0" cy="0"/>
          <a:chOff x="0" y="0"/>
          <a:chExt cx="0" cy="0"/>
        </a:xfrm>
      </p:grpSpPr>
      <p:sp>
        <p:nvSpPr>
          <p:cNvPr id="103" name="Google Shape;103;p14"/>
          <p:cNvSpPr/>
          <p:nvPr>
            <p:ph idx="2" type="pic"/>
          </p:nvPr>
        </p:nvSpPr>
        <p:spPr>
          <a:xfrm>
            <a:off x="-10058" y="-26589"/>
            <a:ext cx="12551972" cy="13774526"/>
          </a:xfrm>
          <a:prstGeom prst="rect">
            <a:avLst/>
          </a:prstGeom>
          <a:noFill/>
          <a:ln>
            <a:noFill/>
          </a:ln>
        </p:spPr>
      </p:sp>
      <p:sp>
        <p:nvSpPr>
          <p:cNvPr id="104" name="Google Shape;104;p14"/>
          <p:cNvSpPr txBox="1"/>
          <p:nvPr>
            <p:ph idx="1" type="body"/>
          </p:nvPr>
        </p:nvSpPr>
        <p:spPr>
          <a:xfrm>
            <a:off x="13406108" y="4303395"/>
            <a:ext cx="8569784" cy="5515611"/>
          </a:xfrm>
          <a:prstGeom prst="rect">
            <a:avLst/>
          </a:prstGeom>
          <a:noFill/>
          <a:ln>
            <a:noFill/>
          </a:ln>
        </p:spPr>
        <p:txBody>
          <a:bodyPr anchorCtr="0" anchor="ctr" bIns="50800" lIns="50800" spcFirstLastPara="1" rIns="50800" wrap="square" tIns="50800">
            <a:spAutoFit/>
          </a:bodyPr>
          <a:lstStyle>
            <a:lvl1pPr indent="-228600" lvl="0" marL="457200" algn="ctr">
              <a:lnSpc>
                <a:spcPct val="110000"/>
              </a:lnSpc>
              <a:spcBef>
                <a:spcPts val="0"/>
              </a:spcBef>
              <a:spcAft>
                <a:spcPts val="0"/>
              </a:spcAft>
              <a:buClr>
                <a:srgbClr val="FFFFFF"/>
              </a:buClr>
              <a:buSzPts val="4000"/>
              <a:buFont typeface="Montserrat"/>
              <a:buNone/>
              <a:defRPr b="1" sz="4000">
                <a:solidFill>
                  <a:srgbClr val="FFFFFF"/>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5" name="Google Shape;105;p14"/>
          <p:cNvSpPr txBox="1"/>
          <p:nvPr>
            <p:ph idx="3" type="body"/>
          </p:nvPr>
        </p:nvSpPr>
        <p:spPr>
          <a:xfrm>
            <a:off x="13024273" y="2508249"/>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106" name="Google Shape;106;p14"/>
          <p:cNvSpPr txBox="1"/>
          <p:nvPr>
            <p:ph idx="4" type="body"/>
          </p:nvPr>
        </p:nvSpPr>
        <p:spPr>
          <a:xfrm>
            <a:off x="19747477" y="8544983"/>
            <a:ext cx="1569721" cy="4737101"/>
          </a:xfrm>
          <a:prstGeom prst="rect">
            <a:avLst/>
          </a:prstGeom>
          <a:noFill/>
          <a:ln>
            <a:noFill/>
          </a:ln>
        </p:spPr>
        <p:txBody>
          <a:bodyPr anchorCtr="0" anchor="ctr" bIns="50800" lIns="50800" spcFirstLastPara="1" rIns="50800" wrap="square" tIns="50800">
            <a:spAutoFit/>
          </a:bodyPr>
          <a:lstStyle>
            <a:lvl1pPr indent="-228600" lvl="0" marL="457200" algn="ctr">
              <a:lnSpc>
                <a:spcPct val="100000"/>
              </a:lnSpc>
              <a:spcBef>
                <a:spcPts val="0"/>
              </a:spcBef>
              <a:spcAft>
                <a:spcPts val="0"/>
              </a:spcAft>
              <a:buClr>
                <a:srgbClr val="EA2D56"/>
              </a:buClr>
              <a:buSzPts val="30000"/>
              <a:buFont typeface="Montserrat"/>
              <a:buNone/>
              <a:defRPr sz="30000">
                <a:solidFill>
                  <a:srgbClr val="EA2D56"/>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107" name="Google Shape;107;p14"/>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108" name="Google Shape;108;p14"/>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109" name="Google Shape;109;p14"/>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110" name="Google Shape;110;p14"/>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111" name="Google Shape;111;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1" showMasterSp="0">
  <p:cSld name="Colour Background 1">
    <p:spTree>
      <p:nvGrpSpPr>
        <p:cNvPr id="19" name="Shape 19"/>
        <p:cNvGrpSpPr/>
        <p:nvPr/>
      </p:nvGrpSpPr>
      <p:grpSpPr>
        <a:xfrm>
          <a:off x="0" y="0"/>
          <a:ext cx="0" cy="0"/>
          <a:chOff x="0" y="0"/>
          <a:chExt cx="0" cy="0"/>
        </a:xfrm>
      </p:grpSpPr>
      <p:cxnSp>
        <p:nvCxnSpPr>
          <p:cNvPr id="20" name="Google Shape;20;p3"/>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21" name="Google Shape;21;p3"/>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22" name="Google Shape;22;p3"/>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23" name="Google Shape;23;p3"/>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24" name="Google Shape;24;p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rgbClr val="FFFFFF"/>
        </a:solidFill>
      </p:bgPr>
    </p:bg>
    <p:spTree>
      <p:nvGrpSpPr>
        <p:cNvPr id="25" name="Shape 25"/>
        <p:cNvGrpSpPr/>
        <p:nvPr/>
      </p:nvGrpSpPr>
      <p:grpSpPr>
        <a:xfrm>
          <a:off x="0" y="0"/>
          <a:ext cx="0" cy="0"/>
          <a:chOff x="0" y="0"/>
          <a:chExt cx="0" cy="0"/>
        </a:xfrm>
      </p:grpSpPr>
      <p:sp>
        <p:nvSpPr>
          <p:cNvPr id="26" name="Google Shape;26;p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spTree>
      <p:nvGrpSpPr>
        <p:cNvPr id="27" name="Shape 27"/>
        <p:cNvGrpSpPr/>
        <p:nvPr/>
      </p:nvGrpSpPr>
      <p:grpSpPr>
        <a:xfrm>
          <a:off x="0" y="0"/>
          <a:ext cx="0" cy="0"/>
          <a:chOff x="0" y="0"/>
          <a:chExt cx="0" cy="0"/>
        </a:xfrm>
      </p:grpSpPr>
      <p:sp>
        <p:nvSpPr>
          <p:cNvPr id="28" name="Google Shape;28;p5"/>
          <p:cNvSpPr txBox="1"/>
          <p:nvPr/>
        </p:nvSpPr>
        <p:spPr>
          <a:xfrm>
            <a:off x="10373486" y="8191514"/>
            <a:ext cx="3637027"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0" i="0" lang="en-US" sz="3000" u="none" cap="none" strike="noStrike">
                <a:solidFill>
                  <a:srgbClr val="FFFFFF"/>
                </a:solidFill>
                <a:latin typeface="Montserrat"/>
                <a:ea typeface="Montserrat"/>
                <a:cs typeface="Montserrat"/>
                <a:sym typeface="Montserrat"/>
              </a:rPr>
              <a:t>www.</a:t>
            </a:r>
            <a:r>
              <a:rPr b="0" i="0" lang="en-US" sz="3000" u="sng" cap="none" strike="noStrike">
                <a:solidFill>
                  <a:srgbClr val="FFFFFF"/>
                </a:solidFill>
                <a:latin typeface="Montserrat"/>
                <a:ea typeface="Montserrat"/>
                <a:cs typeface="Montserrat"/>
                <a:sym typeface="Montserrat"/>
                <a:hlinkClick r:id="rId2">
                  <a:extLst>
                    <a:ext uri="{A12FA001-AC4F-418D-AE19-62706E023703}">
                      <ahyp:hlinkClr val="tx"/>
                    </a:ext>
                  </a:extLst>
                </a:hlinkClick>
              </a:rPr>
              <a:t>parkrun.com</a:t>
            </a:r>
            <a:endParaRPr b="0" i="0" sz="1400" u="none" cap="none" strike="noStrike">
              <a:solidFill>
                <a:srgbClr val="000000"/>
              </a:solidFill>
              <a:latin typeface="Arial"/>
              <a:ea typeface="Arial"/>
              <a:cs typeface="Arial"/>
              <a:sym typeface="Arial"/>
            </a:endParaRPr>
          </a:p>
        </p:txBody>
      </p:sp>
      <p:pic>
        <p:nvPicPr>
          <p:cNvPr descr="Image" id="29" name="Google Shape;29;p5"/>
          <p:cNvPicPr preferRelativeResize="0"/>
          <p:nvPr/>
        </p:nvPicPr>
        <p:blipFill rotWithShape="1">
          <a:blip r:embed="rId3">
            <a:alphaModFix/>
          </a:blip>
          <a:srcRect b="0" l="0" r="0" t="0"/>
          <a:stretch/>
        </p:blipFill>
        <p:spPr>
          <a:xfrm flipH="1" rot="10800000">
            <a:off x="22378325" y="1499509"/>
            <a:ext cx="1035481" cy="1333500"/>
          </a:xfrm>
          <a:prstGeom prst="rect">
            <a:avLst/>
          </a:prstGeom>
          <a:noFill/>
          <a:ln>
            <a:noFill/>
          </a:ln>
        </p:spPr>
      </p:pic>
      <p:sp>
        <p:nvSpPr>
          <p:cNvPr id="30" name="Google Shape;30;p5"/>
          <p:cNvSpPr txBox="1"/>
          <p:nvPr/>
        </p:nvSpPr>
        <p:spPr>
          <a:xfrm>
            <a:off x="22416939" y="2172303"/>
            <a:ext cx="958254" cy="355601"/>
          </a:xfrm>
          <a:prstGeom prst="rect">
            <a:avLst/>
          </a:prstGeom>
          <a:noFill/>
          <a:ln>
            <a:noFill/>
          </a:ln>
        </p:spPr>
        <p:txBody>
          <a:bodyPr anchorCtr="0" anchor="ctr" bIns="50800" lIns="50800" spcFirstLastPara="1" rIns="50800" wrap="square" tIns="50800">
            <a:spAutoFit/>
          </a:bodyPr>
          <a:lstStyle/>
          <a:p>
            <a:pPr indent="0" lvl="0" marL="0" marR="0" rtl="0" algn="ctr">
              <a:lnSpc>
                <a:spcPct val="294117"/>
              </a:lnSpc>
              <a:spcBef>
                <a:spcPts val="0"/>
              </a:spcBef>
              <a:spcAft>
                <a:spcPts val="0"/>
              </a:spcAft>
              <a:buClr>
                <a:srgbClr val="FFFFFF"/>
              </a:buClr>
              <a:buSzPts val="1700"/>
              <a:buFont typeface="Montserrat"/>
              <a:buNone/>
            </a:pPr>
            <a:r>
              <a:rPr b="1" i="0" lang="en-US" sz="1700" u="none" cap="none" strike="noStrike">
                <a:solidFill>
                  <a:srgbClr val="FFFFFF"/>
                </a:solidFill>
                <a:latin typeface="Montserrat"/>
                <a:ea typeface="Montserrat"/>
                <a:cs typeface="Montserrat"/>
                <a:sym typeface="Montserrat"/>
              </a:rPr>
              <a:t>FINISH</a:t>
            </a:r>
            <a:endParaRPr b="0" i="0" sz="1400" u="none" cap="none" strike="noStrike">
              <a:solidFill>
                <a:srgbClr val="000000"/>
              </a:solidFill>
              <a:latin typeface="Arial"/>
              <a:ea typeface="Arial"/>
              <a:cs typeface="Arial"/>
              <a:sym typeface="Arial"/>
            </a:endParaRPr>
          </a:p>
        </p:txBody>
      </p:sp>
      <p:pic>
        <p:nvPicPr>
          <p:cNvPr descr="Image" id="31" name="Google Shape;31;p5"/>
          <p:cNvPicPr preferRelativeResize="0"/>
          <p:nvPr/>
        </p:nvPicPr>
        <p:blipFill rotWithShape="1">
          <a:blip r:embed="rId4">
            <a:alphaModFix/>
          </a:blip>
          <a:srcRect b="0" l="0" r="0" t="0"/>
          <a:stretch/>
        </p:blipFill>
        <p:spPr>
          <a:xfrm>
            <a:off x="10881762" y="4952985"/>
            <a:ext cx="2620475" cy="2620474"/>
          </a:xfrm>
          <a:prstGeom prst="rect">
            <a:avLst/>
          </a:prstGeom>
          <a:noFill/>
          <a:ln>
            <a:noFill/>
          </a:ln>
        </p:spPr>
      </p:pic>
      <p:cxnSp>
        <p:nvCxnSpPr>
          <p:cNvPr id="32" name="Google Shape;32;p5"/>
          <p:cNvCxnSpPr/>
          <p:nvPr/>
        </p:nvCxnSpPr>
        <p:spPr>
          <a:xfrm flipH="1" rot="10800000">
            <a:off x="22896065" y="2814"/>
            <a:ext cx="2" cy="1274691"/>
          </a:xfrm>
          <a:prstGeom prst="straightConnector1">
            <a:avLst/>
          </a:prstGeom>
          <a:noFill/>
          <a:ln cap="flat" cmpd="sng" w="50800">
            <a:solidFill>
              <a:srgbClr val="FFA300"/>
            </a:solidFill>
            <a:prstDash val="solid"/>
            <a:miter lim="400000"/>
            <a:headEnd len="med" w="med" type="oval"/>
            <a:tailEnd len="sm" w="sm" type="none"/>
          </a:ln>
        </p:spPr>
      </p:cxnSp>
      <p:sp>
        <p:nvSpPr>
          <p:cNvPr id="33" name="Google Shape;33;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Image" showMasterSp="0">
  <p:cSld name="Text &amp; Image">
    <p:bg>
      <p:bgPr>
        <a:solidFill>
          <a:srgbClr val="FFFFFF"/>
        </a:solidFill>
      </p:bgPr>
    </p:bg>
    <p:spTree>
      <p:nvGrpSpPr>
        <p:cNvPr id="34" name="Shape 34"/>
        <p:cNvGrpSpPr/>
        <p:nvPr/>
      </p:nvGrpSpPr>
      <p:grpSpPr>
        <a:xfrm>
          <a:off x="0" y="0"/>
          <a:ext cx="0" cy="0"/>
          <a:chOff x="0" y="0"/>
          <a:chExt cx="0" cy="0"/>
        </a:xfrm>
      </p:grpSpPr>
      <p:sp>
        <p:nvSpPr>
          <p:cNvPr id="35" name="Google Shape;35;p6"/>
          <p:cNvSpPr/>
          <p:nvPr>
            <p:ph idx="2" type="pic"/>
          </p:nvPr>
        </p:nvSpPr>
        <p:spPr>
          <a:xfrm>
            <a:off x="-7801" y="-1"/>
            <a:ext cx="12206389" cy="13716001"/>
          </a:xfrm>
          <a:prstGeom prst="rect">
            <a:avLst/>
          </a:prstGeom>
          <a:noFill/>
          <a:ln>
            <a:noFill/>
          </a:ln>
        </p:spPr>
      </p:sp>
      <p:sp>
        <p:nvSpPr>
          <p:cNvPr id="36" name="Google Shape;36;p6"/>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sp>
        <p:nvSpPr>
          <p:cNvPr id="37" name="Google Shape;37;p6"/>
          <p:cNvSpPr txBox="1"/>
          <p:nvPr>
            <p:ph idx="1" type="body"/>
          </p:nvPr>
        </p:nvSpPr>
        <p:spPr>
          <a:xfrm>
            <a:off x="13254077" y="4692650"/>
            <a:ext cx="8465881" cy="4330701"/>
          </a:xfrm>
          <a:prstGeom prst="rect">
            <a:avLst/>
          </a:prstGeom>
          <a:noFill/>
          <a:ln>
            <a:noFill/>
          </a:ln>
        </p:spPr>
        <p:txBody>
          <a:bodyPr anchorCtr="0" anchor="t"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38" name="Google Shape;38;p6"/>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39" name="Google Shape;39;p6"/>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40" name="Google Shape;40;p6"/>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41" name="Google Shape;41;p6"/>
          <p:cNvSpPr txBox="1"/>
          <p:nvPr>
            <p:ph idx="3" type="body"/>
          </p:nvPr>
        </p:nvSpPr>
        <p:spPr>
          <a:xfrm>
            <a:off x="13284147" y="3574937"/>
            <a:ext cx="1413892" cy="800101"/>
          </a:xfrm>
          <a:prstGeom prst="rect">
            <a:avLst/>
          </a:prstGeom>
          <a:noFill/>
          <a:ln>
            <a:noFill/>
          </a:ln>
        </p:spPr>
        <p:txBody>
          <a:bodyPr anchorCtr="0" anchor="t"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42" name="Google Shape;42;p6"/>
          <p:cNvPicPr preferRelativeResize="0"/>
          <p:nvPr/>
        </p:nvPicPr>
        <p:blipFill rotWithShape="1">
          <a:blip r:embed="rId3">
            <a:alphaModFix/>
          </a:blip>
          <a:srcRect b="0" l="0" r="0" t="0"/>
          <a:stretch/>
        </p:blipFill>
        <p:spPr>
          <a:xfrm>
            <a:off x="22799657" y="2417784"/>
            <a:ext cx="593783" cy="10044321"/>
          </a:xfrm>
          <a:prstGeom prst="rect">
            <a:avLst/>
          </a:prstGeom>
          <a:noFill/>
          <a:ln>
            <a:noFill/>
          </a:ln>
        </p:spPr>
      </p:pic>
      <p:sp>
        <p:nvSpPr>
          <p:cNvPr id="43" name="Google Shape;43;p6"/>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1800"/>
              <a:buFont typeface="Montserrat"/>
              <a:buNone/>
            </a:pPr>
            <a:r>
              <a:rPr b="0" i="0" lang="en-US" sz="1800" u="none" cap="none" strike="noStrike">
                <a:solidFill>
                  <a:srgbClr val="FFFFFF"/>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44" name="Google Shape;44;p6"/>
          <p:cNvSpPr txBox="1"/>
          <p:nvPr>
            <p:ph idx="12" type="sldNum"/>
          </p:nvPr>
        </p:nvSpPr>
        <p:spPr>
          <a:xfrm>
            <a:off x="19934631" y="121158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howMasterSp="0">
  <p:cSld name="Text">
    <p:bg>
      <p:bgPr>
        <a:solidFill>
          <a:srgbClr val="FFFFFF"/>
        </a:solidFill>
      </p:bgPr>
    </p:bg>
    <p:spTree>
      <p:nvGrpSpPr>
        <p:cNvPr id="45" name="Shape 45"/>
        <p:cNvGrpSpPr/>
        <p:nvPr/>
      </p:nvGrpSpPr>
      <p:grpSpPr>
        <a:xfrm>
          <a:off x="0" y="0"/>
          <a:ext cx="0" cy="0"/>
          <a:chOff x="0" y="0"/>
          <a:chExt cx="0" cy="0"/>
        </a:xfrm>
      </p:grpSpPr>
      <p:sp>
        <p:nvSpPr>
          <p:cNvPr id="46" name="Google Shape;46;p7"/>
          <p:cNvSpPr txBox="1"/>
          <p:nvPr/>
        </p:nvSpPr>
        <p:spPr>
          <a:xfrm>
            <a:off x="37829" y="12671424"/>
            <a:ext cx="3573476"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The importance of storytelling</a:t>
            </a:r>
            <a:endParaRPr b="0" i="0" sz="1400" u="none" cap="none" strike="noStrike">
              <a:solidFill>
                <a:srgbClr val="000000"/>
              </a:solidFill>
              <a:latin typeface="Arial"/>
              <a:ea typeface="Arial"/>
              <a:cs typeface="Arial"/>
              <a:sym typeface="Arial"/>
            </a:endParaRPr>
          </a:p>
        </p:txBody>
      </p:sp>
      <p:sp>
        <p:nvSpPr>
          <p:cNvPr id="47" name="Google Shape;47;p7"/>
          <p:cNvSpPr txBox="1"/>
          <p:nvPr/>
        </p:nvSpPr>
        <p:spPr>
          <a:xfrm>
            <a:off x="22256059" y="12658724"/>
            <a:ext cx="1330681"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7 July 2018</a:t>
            </a:r>
            <a:endParaRPr b="0" i="0" sz="1400" u="none" cap="none" strike="noStrike">
              <a:solidFill>
                <a:srgbClr val="000000"/>
              </a:solidFill>
              <a:latin typeface="Arial"/>
              <a:ea typeface="Arial"/>
              <a:cs typeface="Arial"/>
              <a:sym typeface="Arial"/>
            </a:endParaRPr>
          </a:p>
        </p:txBody>
      </p:sp>
      <p:sp>
        <p:nvSpPr>
          <p:cNvPr id="48" name="Google Shape;48;p7"/>
          <p:cNvSpPr txBox="1"/>
          <p:nvPr>
            <p:ph idx="1" type="body"/>
          </p:nvPr>
        </p:nvSpPr>
        <p:spPr>
          <a:xfrm>
            <a:off x="1579294" y="4669154"/>
            <a:ext cx="14358548" cy="4377692"/>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cxnSp>
        <p:nvCxnSpPr>
          <p:cNvPr id="49" name="Google Shape;49;p7"/>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0" name="Google Shape;50;p7"/>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51" name="Google Shape;51;p7"/>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pic>
        <p:nvPicPr>
          <p:cNvPr descr="Image" id="52" name="Google Shape;52;p7"/>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53" name="Google Shape;53;p7"/>
          <p:cNvSpPr txBox="1"/>
          <p:nvPr>
            <p:ph idx="2" type="body"/>
          </p:nvPr>
        </p:nvSpPr>
        <p:spPr>
          <a:xfrm>
            <a:off x="1583213" y="3236271"/>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FFB200"/>
              </a:buClr>
              <a:buSzPts val="4500"/>
              <a:buFont typeface="Montserrat"/>
              <a:buNone/>
              <a:defRPr b="1" sz="4500">
                <a:solidFill>
                  <a:srgbClr val="FFB200"/>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4" name="Google Shape;54;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mp; Graph " showMasterSp="0">
  <p:cSld name="Text &amp; Graph ">
    <p:bg>
      <p:bgPr>
        <a:solidFill>
          <a:srgbClr val="FFFFFF"/>
        </a:solidFill>
      </p:bgPr>
    </p:bg>
    <p:spTree>
      <p:nvGrpSpPr>
        <p:cNvPr id="55" name="Shape 55"/>
        <p:cNvGrpSpPr/>
        <p:nvPr/>
      </p:nvGrpSpPr>
      <p:grpSpPr>
        <a:xfrm>
          <a:off x="0" y="0"/>
          <a:ext cx="0" cy="0"/>
          <a:chOff x="0" y="0"/>
          <a:chExt cx="0" cy="0"/>
        </a:xfrm>
      </p:grpSpPr>
      <p:sp>
        <p:nvSpPr>
          <p:cNvPr id="56" name="Google Shape;56;p8"/>
          <p:cNvSpPr txBox="1"/>
          <p:nvPr>
            <p:ph idx="1" type="body"/>
          </p:nvPr>
        </p:nvSpPr>
        <p:spPr>
          <a:xfrm>
            <a:off x="12142752" y="4804662"/>
            <a:ext cx="9010987" cy="5270501"/>
          </a:xfrm>
          <a:prstGeom prst="rect">
            <a:avLst/>
          </a:prstGeom>
          <a:noFill/>
          <a:ln>
            <a:noFill/>
          </a:ln>
        </p:spPr>
        <p:txBody>
          <a:bodyPr anchorCtr="0" anchor="ctr" bIns="50800" lIns="50800" spcFirstLastPara="1" rIns="50800" wrap="square" tIns="50800">
            <a:spAutoFit/>
          </a:bodyPr>
          <a:lstStyle>
            <a:lvl1pPr indent="-457200" lvl="0" marL="457200" algn="l">
              <a:lnSpc>
                <a:spcPct val="100000"/>
              </a:lnSpc>
              <a:spcBef>
                <a:spcPts val="5200"/>
              </a:spcBef>
              <a:spcAft>
                <a:spcPts val="0"/>
              </a:spcAft>
              <a:buClr>
                <a:srgbClr val="000000"/>
              </a:buClr>
              <a:buSzPts val="3600"/>
              <a:buChar char="•"/>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sp>
        <p:nvSpPr>
          <p:cNvPr id="57" name="Google Shape;57;p8"/>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58" name="Google Shape;58;p8"/>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59" name="Google Shape;59;p8"/>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60" name="Google Shape;60;p8"/>
          <p:cNvPicPr preferRelativeResize="0"/>
          <p:nvPr/>
        </p:nvPicPr>
        <p:blipFill rotWithShape="1">
          <a:blip r:embed="rId2">
            <a:alphaModFix/>
          </a:blip>
          <a:srcRect b="0" l="0" r="0" t="0"/>
          <a:stretch/>
        </p:blipFill>
        <p:spPr>
          <a:xfrm>
            <a:off x="22158607" y="746237"/>
            <a:ext cx="1474918" cy="1474928"/>
          </a:xfrm>
          <a:prstGeom prst="rect">
            <a:avLst/>
          </a:prstGeom>
          <a:noFill/>
          <a:ln>
            <a:noFill/>
          </a:ln>
        </p:spPr>
      </p:pic>
      <p:sp>
        <p:nvSpPr>
          <p:cNvPr id="61" name="Google Shape;61;p8"/>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sp>
        <p:nvSpPr>
          <p:cNvPr id="62" name="Google Shape;62;p8"/>
          <p:cNvSpPr txBox="1"/>
          <p:nvPr>
            <p:ph idx="2" type="body"/>
          </p:nvPr>
        </p:nvSpPr>
        <p:spPr>
          <a:xfrm>
            <a:off x="12539080" y="3574937"/>
            <a:ext cx="1413892" cy="800101"/>
          </a:xfrm>
          <a:prstGeom prst="rect">
            <a:avLst/>
          </a:prstGeom>
          <a:noFill/>
          <a:ln>
            <a:noFill/>
          </a:ln>
        </p:spPr>
        <p:txBody>
          <a:bodyPr anchorCtr="0" anchor="ctr" bIns="50800" lIns="50800" spcFirstLastPara="1" rIns="50800" wrap="square" tIns="50800">
            <a:spAutoFit/>
          </a:bodyPr>
          <a:lstStyle>
            <a:lvl1pPr indent="-228600" lvl="0" marL="457200" algn="l">
              <a:lnSpc>
                <a:spcPct val="100000"/>
              </a:lnSpc>
              <a:spcBef>
                <a:spcPts val="0"/>
              </a:spcBef>
              <a:spcAft>
                <a:spcPts val="0"/>
              </a:spcAft>
              <a:buClr>
                <a:srgbClr val="00D5BC"/>
              </a:buClr>
              <a:buSzPts val="4500"/>
              <a:buFont typeface="Montserrat"/>
              <a:buNone/>
              <a:defRPr b="1" sz="4500">
                <a:solidFill>
                  <a:srgbClr val="00D5BC"/>
                </a:solidFill>
                <a:latin typeface="Montserrat"/>
                <a:ea typeface="Montserrat"/>
                <a:cs typeface="Montserrat"/>
                <a:sym typeface="Montserrat"/>
              </a:defRPr>
            </a:lvl1pPr>
            <a:lvl2pPr indent="-314325" lvl="1" marL="914400" algn="l">
              <a:lnSpc>
                <a:spcPct val="100000"/>
              </a:lnSpc>
              <a:spcBef>
                <a:spcPts val="5200"/>
              </a:spcBef>
              <a:spcAft>
                <a:spcPts val="0"/>
              </a:spcAft>
              <a:buClr>
                <a:srgbClr val="000000"/>
              </a:buClr>
              <a:buSzPts val="1350"/>
              <a:buChar char="•"/>
              <a:defRPr/>
            </a:lvl2pPr>
            <a:lvl3pPr indent="-314325" lvl="2" marL="1371600" algn="l">
              <a:lnSpc>
                <a:spcPct val="100000"/>
              </a:lnSpc>
              <a:spcBef>
                <a:spcPts val="5200"/>
              </a:spcBef>
              <a:spcAft>
                <a:spcPts val="0"/>
              </a:spcAft>
              <a:buClr>
                <a:srgbClr val="000000"/>
              </a:buClr>
              <a:buSzPts val="1350"/>
              <a:buChar char="•"/>
              <a:defRPr/>
            </a:lvl3pPr>
            <a:lvl4pPr indent="-314325" lvl="3" marL="1828800" algn="l">
              <a:lnSpc>
                <a:spcPct val="100000"/>
              </a:lnSpc>
              <a:spcBef>
                <a:spcPts val="5200"/>
              </a:spcBef>
              <a:spcAft>
                <a:spcPts val="0"/>
              </a:spcAft>
              <a:buClr>
                <a:srgbClr val="000000"/>
              </a:buClr>
              <a:buSzPts val="1350"/>
              <a:buChar char="•"/>
              <a:defRPr/>
            </a:lvl4pPr>
            <a:lvl5pPr indent="-314325" lvl="4" marL="2286000" algn="l">
              <a:lnSpc>
                <a:spcPct val="100000"/>
              </a:lnSpc>
              <a:spcBef>
                <a:spcPts val="5200"/>
              </a:spcBef>
              <a:spcAft>
                <a:spcPts val="0"/>
              </a:spcAft>
              <a:buClr>
                <a:srgbClr val="000000"/>
              </a:buClr>
              <a:buSzPts val="1350"/>
              <a:buChar char="•"/>
              <a:defRPr/>
            </a:lvl5pPr>
            <a:lvl6pPr indent="-314325" lvl="5" marL="2743200" algn="l">
              <a:lnSpc>
                <a:spcPct val="100000"/>
              </a:lnSpc>
              <a:spcBef>
                <a:spcPts val="5200"/>
              </a:spcBef>
              <a:spcAft>
                <a:spcPts val="0"/>
              </a:spcAft>
              <a:buClr>
                <a:srgbClr val="000000"/>
              </a:buClr>
              <a:buSzPts val="1350"/>
              <a:buChar char="•"/>
              <a:defRPr/>
            </a:lvl6pPr>
            <a:lvl7pPr indent="-314325" lvl="6" marL="3200400" algn="l">
              <a:lnSpc>
                <a:spcPct val="100000"/>
              </a:lnSpc>
              <a:spcBef>
                <a:spcPts val="5200"/>
              </a:spcBef>
              <a:spcAft>
                <a:spcPts val="0"/>
              </a:spcAft>
              <a:buClr>
                <a:srgbClr val="000000"/>
              </a:buClr>
              <a:buSzPts val="1350"/>
              <a:buChar char="•"/>
              <a:defRPr/>
            </a:lvl7pPr>
            <a:lvl8pPr indent="-314325" lvl="7" marL="3657600" algn="l">
              <a:lnSpc>
                <a:spcPct val="100000"/>
              </a:lnSpc>
              <a:spcBef>
                <a:spcPts val="5200"/>
              </a:spcBef>
              <a:spcAft>
                <a:spcPts val="0"/>
              </a:spcAft>
              <a:buClr>
                <a:srgbClr val="000000"/>
              </a:buClr>
              <a:buSzPts val="1350"/>
              <a:buChar char="•"/>
              <a:defRPr/>
            </a:lvl8pPr>
            <a:lvl9pPr indent="-314325" lvl="8" marL="4114800" algn="l">
              <a:lnSpc>
                <a:spcPct val="100000"/>
              </a:lnSpc>
              <a:spcBef>
                <a:spcPts val="5200"/>
              </a:spcBef>
              <a:spcAft>
                <a:spcPts val="0"/>
              </a:spcAft>
              <a:buClr>
                <a:srgbClr val="000000"/>
              </a:buClr>
              <a:buSzPts val="1350"/>
              <a:buChar char="•"/>
              <a:defRPr/>
            </a:lvl9pPr>
          </a:lstStyle>
          <a:p/>
        </p:txBody>
      </p:sp>
      <p:pic>
        <p:nvPicPr>
          <p:cNvPr descr="Image" id="63" name="Google Shape;63;p8"/>
          <p:cNvPicPr preferRelativeResize="0"/>
          <p:nvPr/>
        </p:nvPicPr>
        <p:blipFill rotWithShape="1">
          <a:blip r:embed="rId3">
            <a:alphaModFix/>
          </a:blip>
          <a:srcRect b="0" l="0" r="0" t="0"/>
          <a:stretch/>
        </p:blipFill>
        <p:spPr>
          <a:xfrm>
            <a:off x="22606328" y="2416069"/>
            <a:ext cx="527501" cy="10047751"/>
          </a:xfrm>
          <a:prstGeom prst="rect">
            <a:avLst/>
          </a:prstGeom>
          <a:noFill/>
          <a:ln>
            <a:noFill/>
          </a:ln>
        </p:spPr>
      </p:pic>
      <p:sp>
        <p:nvSpPr>
          <p:cNvPr id="64" name="Google Shape;64;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2" showMasterSp="0">
  <p:cSld name="Colour Background 2">
    <p:bg>
      <p:bgPr>
        <a:solidFill>
          <a:srgbClr val="4F528B"/>
        </a:solidFill>
      </p:bgPr>
    </p:bg>
    <p:spTree>
      <p:nvGrpSpPr>
        <p:cNvPr id="65" name="Shape 65"/>
        <p:cNvGrpSpPr/>
        <p:nvPr/>
      </p:nvGrpSpPr>
      <p:grpSpPr>
        <a:xfrm>
          <a:off x="0" y="0"/>
          <a:ext cx="0" cy="0"/>
          <a:chOff x="0" y="0"/>
          <a:chExt cx="0" cy="0"/>
        </a:xfrm>
      </p:grpSpPr>
      <p:sp>
        <p:nvSpPr>
          <p:cNvPr id="66" name="Google Shape;66;p9"/>
          <p:cNvSpPr txBox="1"/>
          <p:nvPr/>
        </p:nvSpPr>
        <p:spPr>
          <a:xfrm>
            <a:off x="22234456" y="12658724"/>
            <a:ext cx="1373887"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DD/MM/YY</a:t>
            </a:r>
            <a:endParaRPr b="0" i="0" sz="1400" u="none" cap="none" strike="noStrike">
              <a:solidFill>
                <a:srgbClr val="000000"/>
              </a:solidFill>
              <a:latin typeface="Arial"/>
              <a:ea typeface="Arial"/>
              <a:cs typeface="Arial"/>
              <a:sym typeface="Arial"/>
            </a:endParaRPr>
          </a:p>
        </p:txBody>
      </p:sp>
      <p:cxnSp>
        <p:nvCxnSpPr>
          <p:cNvPr id="67" name="Google Shape;67;p9"/>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68" name="Google Shape;68;p9"/>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sp>
        <p:nvSpPr>
          <p:cNvPr id="69" name="Google Shape;69;p9"/>
          <p:cNvSpPr txBox="1"/>
          <p:nvPr/>
        </p:nvSpPr>
        <p:spPr>
          <a:xfrm>
            <a:off x="761348" y="12671424"/>
            <a:ext cx="2126438"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B0C3C4"/>
              </a:buClr>
              <a:buSzPts val="1800"/>
              <a:buFont typeface="Montserrat"/>
              <a:buNone/>
            </a:pPr>
            <a:r>
              <a:rPr b="0" i="0" lang="en-US" sz="1800" u="none" cap="none" strike="noStrike">
                <a:solidFill>
                  <a:srgbClr val="B0C3C4"/>
                </a:solidFill>
                <a:latin typeface="Montserrat"/>
                <a:ea typeface="Montserrat"/>
                <a:cs typeface="Montserrat"/>
                <a:sym typeface="Montserrat"/>
              </a:rPr>
              <a:t>Presentation Title</a:t>
            </a:r>
            <a:endParaRPr b="0" i="0" sz="1400" u="none" cap="none" strike="noStrike">
              <a:solidFill>
                <a:srgbClr val="000000"/>
              </a:solidFill>
              <a:latin typeface="Arial"/>
              <a:ea typeface="Arial"/>
              <a:cs typeface="Arial"/>
              <a:sym typeface="Arial"/>
            </a:endParaRPr>
          </a:p>
        </p:txBody>
      </p:sp>
      <p:pic>
        <p:nvPicPr>
          <p:cNvPr descr="Image" id="70" name="Google Shape;70;p9"/>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1" name="Google Shape;71;p9"/>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2" name="Google Shape;72;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ur Background 3" showMasterSp="0">
  <p:cSld name="Colour Background 3">
    <p:bg>
      <p:bgPr>
        <a:solidFill>
          <a:srgbClr val="EA2D56"/>
        </a:solidFill>
      </p:bgPr>
    </p:bg>
    <p:spTree>
      <p:nvGrpSpPr>
        <p:cNvPr id="73" name="Shape 73"/>
        <p:cNvGrpSpPr/>
        <p:nvPr/>
      </p:nvGrpSpPr>
      <p:grpSpPr>
        <a:xfrm>
          <a:off x="0" y="0"/>
          <a:ext cx="0" cy="0"/>
          <a:chOff x="0" y="0"/>
          <a:chExt cx="0" cy="0"/>
        </a:xfrm>
      </p:grpSpPr>
      <p:cxnSp>
        <p:nvCxnSpPr>
          <p:cNvPr id="74" name="Google Shape;74;p10"/>
          <p:cNvCxnSpPr/>
          <p:nvPr/>
        </p:nvCxnSpPr>
        <p:spPr>
          <a:xfrm>
            <a:off x="22896066" y="-31823"/>
            <a:ext cx="1" cy="583155"/>
          </a:xfrm>
          <a:prstGeom prst="straightConnector1">
            <a:avLst/>
          </a:prstGeom>
          <a:noFill/>
          <a:ln cap="flat" cmpd="sng" w="50800">
            <a:solidFill>
              <a:srgbClr val="FFA300"/>
            </a:solidFill>
            <a:prstDash val="solid"/>
            <a:miter lim="400000"/>
            <a:headEnd len="sm" w="sm" type="none"/>
            <a:tailEnd len="sm" w="sm" type="none"/>
          </a:ln>
        </p:spPr>
      </p:cxnSp>
      <p:cxnSp>
        <p:nvCxnSpPr>
          <p:cNvPr id="75" name="Google Shape;75;p10"/>
          <p:cNvCxnSpPr/>
          <p:nvPr/>
        </p:nvCxnSpPr>
        <p:spPr>
          <a:xfrm>
            <a:off x="22896065" y="13234630"/>
            <a:ext cx="1" cy="482550"/>
          </a:xfrm>
          <a:prstGeom prst="straightConnector1">
            <a:avLst/>
          </a:prstGeom>
          <a:noFill/>
          <a:ln cap="flat" cmpd="sng" w="50800">
            <a:solidFill>
              <a:srgbClr val="FFA300"/>
            </a:solidFill>
            <a:prstDash val="solid"/>
            <a:miter lim="400000"/>
            <a:headEnd len="sm" w="sm" type="none"/>
            <a:tailEnd len="sm" w="sm" type="none"/>
          </a:ln>
        </p:spPr>
      </p:cxnSp>
      <p:pic>
        <p:nvPicPr>
          <p:cNvPr descr="Image" id="76" name="Google Shape;76;p10"/>
          <p:cNvPicPr preferRelativeResize="0"/>
          <p:nvPr/>
        </p:nvPicPr>
        <p:blipFill rotWithShape="1">
          <a:blip r:embed="rId2">
            <a:alphaModFix/>
          </a:blip>
          <a:srcRect b="0" l="0" r="0" t="0"/>
          <a:stretch/>
        </p:blipFill>
        <p:spPr>
          <a:xfrm>
            <a:off x="22141811" y="742212"/>
            <a:ext cx="1474928" cy="1474928"/>
          </a:xfrm>
          <a:prstGeom prst="rect">
            <a:avLst/>
          </a:prstGeom>
          <a:noFill/>
          <a:ln>
            <a:noFill/>
          </a:ln>
        </p:spPr>
      </p:pic>
      <p:pic>
        <p:nvPicPr>
          <p:cNvPr descr="Image" id="77" name="Google Shape;77;p10"/>
          <p:cNvPicPr preferRelativeResize="0"/>
          <p:nvPr/>
        </p:nvPicPr>
        <p:blipFill rotWithShape="1">
          <a:blip r:embed="rId3">
            <a:alphaModFix/>
          </a:blip>
          <a:srcRect b="0" l="0" r="0" t="0"/>
          <a:stretch/>
        </p:blipFill>
        <p:spPr>
          <a:xfrm>
            <a:off x="22781302" y="2417784"/>
            <a:ext cx="593782" cy="10044321"/>
          </a:xfrm>
          <a:prstGeom prst="rect">
            <a:avLst/>
          </a:prstGeom>
          <a:noFill/>
          <a:ln>
            <a:noFill/>
          </a:ln>
        </p:spPr>
      </p:pic>
      <p:sp>
        <p:nvSpPr>
          <p:cNvPr id="78" name="Google Shape;78;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2.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1.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9304E"/>
        </a:solidFill>
      </p:bgPr>
    </p:bg>
    <p:spTree>
      <p:nvGrpSpPr>
        <p:cNvPr id="5" name="Shape 5"/>
        <p:cNvGrpSpPr/>
        <p:nvPr/>
      </p:nvGrpSpPr>
      <p:grpSpPr>
        <a:xfrm>
          <a:off x="0" y="0"/>
          <a:ext cx="0" cy="0"/>
          <a:chOff x="0" y="0"/>
          <a:chExt cx="0" cy="0"/>
        </a:xfrm>
      </p:grpSpPr>
      <p:pic>
        <p:nvPicPr>
          <p:cNvPr descr="Image" id="6" name="Google Shape;6;p1"/>
          <p:cNvPicPr preferRelativeResize="0"/>
          <p:nvPr/>
        </p:nvPicPr>
        <p:blipFill rotWithShape="1">
          <a:blip r:embed="rId1">
            <a:alphaModFix/>
          </a:blip>
          <a:srcRect b="0" l="0" r="0" t="0"/>
          <a:stretch/>
        </p:blipFill>
        <p:spPr>
          <a:xfrm>
            <a:off x="22378325" y="10874960"/>
            <a:ext cx="1035481" cy="1333501"/>
          </a:xfrm>
          <a:prstGeom prst="rect">
            <a:avLst/>
          </a:prstGeom>
          <a:noFill/>
          <a:ln>
            <a:noFill/>
          </a:ln>
        </p:spPr>
      </p:pic>
      <p:sp>
        <p:nvSpPr>
          <p:cNvPr id="7" name="Google Shape;7;p1"/>
          <p:cNvSpPr txBox="1"/>
          <p:nvPr/>
        </p:nvSpPr>
        <p:spPr>
          <a:xfrm>
            <a:off x="22425150" y="11192340"/>
            <a:ext cx="941833" cy="381001"/>
          </a:xfrm>
          <a:prstGeom prst="rect">
            <a:avLst/>
          </a:prstGeom>
          <a:noFill/>
          <a:ln>
            <a:noFill/>
          </a:ln>
        </p:spPr>
        <p:txBody>
          <a:bodyPr anchorCtr="0" anchor="ctr" bIns="50800" lIns="50800" spcFirstLastPara="1" rIns="50800" wrap="square" tIns="50800">
            <a:spAutoFit/>
          </a:bodyPr>
          <a:lstStyle/>
          <a:p>
            <a:pPr indent="0" lvl="0" marL="0" marR="0" rtl="0" algn="ctr">
              <a:lnSpc>
                <a:spcPct val="283333"/>
              </a:lnSpc>
              <a:spcBef>
                <a:spcPts val="0"/>
              </a:spcBef>
              <a:spcAft>
                <a:spcPts val="0"/>
              </a:spcAft>
              <a:buClr>
                <a:srgbClr val="FFFFFF"/>
              </a:buClr>
              <a:buSzPts val="1800"/>
              <a:buFont typeface="Montserrat"/>
              <a:buNone/>
            </a:pPr>
            <a:r>
              <a:rPr b="1" i="0" lang="en-US" sz="1800" u="none" cap="none" strike="noStrike">
                <a:solidFill>
                  <a:srgbClr val="FFFFFF"/>
                </a:solidFill>
                <a:latin typeface="Montserrat"/>
                <a:ea typeface="Montserrat"/>
                <a:cs typeface="Montserrat"/>
                <a:sym typeface="Montserrat"/>
              </a:rPr>
              <a:t>START</a:t>
            </a:r>
            <a:endParaRPr b="0" i="0" sz="1400" u="none" cap="none" strike="noStrike">
              <a:solidFill>
                <a:srgbClr val="000000"/>
              </a:solidFill>
              <a:latin typeface="Arial"/>
              <a:ea typeface="Arial"/>
              <a:cs typeface="Arial"/>
              <a:sym typeface="Arial"/>
            </a:endParaRPr>
          </a:p>
        </p:txBody>
      </p:sp>
      <p:cxnSp>
        <p:nvCxnSpPr>
          <p:cNvPr id="8" name="Google Shape;8;p1"/>
          <p:cNvCxnSpPr/>
          <p:nvPr/>
        </p:nvCxnSpPr>
        <p:spPr>
          <a:xfrm>
            <a:off x="22896065" y="12457280"/>
            <a:ext cx="2" cy="1274692"/>
          </a:xfrm>
          <a:prstGeom prst="straightConnector1">
            <a:avLst/>
          </a:prstGeom>
          <a:noFill/>
          <a:ln cap="flat" cmpd="sng" w="50800">
            <a:solidFill>
              <a:srgbClr val="FFA300"/>
            </a:solidFill>
            <a:prstDash val="solid"/>
            <a:miter lim="400000"/>
            <a:headEnd len="med" w="med" type="oval"/>
            <a:tailEnd len="sm" w="sm" type="none"/>
          </a:ln>
        </p:spPr>
      </p:cxnSp>
      <p:sp>
        <p:nvSpPr>
          <p:cNvPr id="9" name="Google Shape;9;p1"/>
          <p:cNvSpPr txBox="1"/>
          <p:nvPr/>
        </p:nvSpPr>
        <p:spPr>
          <a:xfrm>
            <a:off x="1042204" y="12634855"/>
            <a:ext cx="1683259" cy="5715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B200"/>
              </a:buClr>
              <a:buSzPts val="3000"/>
              <a:buFont typeface="Montserrat SemiBold"/>
              <a:buNone/>
            </a:pPr>
            <a:r>
              <a:rPr b="0" i="0" lang="en-US" sz="3000" u="none" cap="none" strike="noStrike">
                <a:solidFill>
                  <a:srgbClr val="FFB200"/>
                </a:solidFill>
                <a:latin typeface="Montserrat SemiBold"/>
                <a:ea typeface="Montserrat SemiBold"/>
                <a:cs typeface="Montserrat SemiBold"/>
                <a:sym typeface="Montserrat SemiBold"/>
              </a:rPr>
              <a:t>parkrun</a:t>
            </a:r>
            <a:endParaRPr b="0" i="0" sz="1400" u="none" cap="none" strike="noStrike">
              <a:solidFill>
                <a:srgbClr val="000000"/>
              </a:solidFill>
              <a:latin typeface="Arial"/>
              <a:ea typeface="Arial"/>
              <a:cs typeface="Arial"/>
              <a:sym typeface="Arial"/>
            </a:endParaRPr>
          </a:p>
        </p:txBody>
      </p:sp>
      <p:pic>
        <p:nvPicPr>
          <p:cNvPr descr="Image" id="10" name="Google Shape;10;p1"/>
          <p:cNvPicPr preferRelativeResize="0"/>
          <p:nvPr/>
        </p:nvPicPr>
        <p:blipFill rotWithShape="1">
          <a:blip r:embed="rId2">
            <a:alphaModFix/>
          </a:blip>
          <a:srcRect b="0" l="0" r="0" t="0"/>
          <a:stretch/>
        </p:blipFill>
        <p:spPr>
          <a:xfrm>
            <a:off x="10881762" y="3625112"/>
            <a:ext cx="2620475" cy="2620475"/>
          </a:xfrm>
          <a:prstGeom prst="rect">
            <a:avLst/>
          </a:prstGeom>
          <a:noFill/>
          <a:ln>
            <a:noFill/>
          </a:ln>
        </p:spPr>
      </p:pic>
      <p:sp>
        <p:nvSpPr>
          <p:cNvPr id="11" name="Google Shape;11;p1"/>
          <p:cNvSpPr txBox="1"/>
          <p:nvPr>
            <p:ph type="title"/>
          </p:nvPr>
        </p:nvSpPr>
        <p:spPr>
          <a:xfrm>
            <a:off x="1689100" y="952500"/>
            <a:ext cx="21005800" cy="2286000"/>
          </a:xfrm>
          <a:prstGeom prst="rect">
            <a:avLst/>
          </a:prstGeom>
          <a:noFill/>
          <a:ln>
            <a:noFill/>
          </a:ln>
        </p:spPr>
        <p:txBody>
          <a:bodyPr anchorCtr="0" anchor="ctr" bIns="50800" lIns="50800" spcFirstLastPara="1" rIns="50800" wrap="square" tIns="50800">
            <a:norm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12" name="Google Shape;12;p1"/>
          <p:cNvSpPr txBox="1"/>
          <p:nvPr>
            <p:ph idx="1" type="body"/>
          </p:nvPr>
        </p:nvSpPr>
        <p:spPr>
          <a:xfrm>
            <a:off x="1689100" y="3238500"/>
            <a:ext cx="21005800" cy="9207500"/>
          </a:xfrm>
          <a:prstGeom prst="rect">
            <a:avLst/>
          </a:prstGeom>
          <a:noFill/>
          <a:ln>
            <a:noFill/>
          </a:ln>
        </p:spPr>
        <p:txBody>
          <a:bodyPr anchorCtr="0" anchor="ctr" bIns="50800" lIns="50800" spcFirstLastPara="1" rIns="50800" wrap="square" tIns="50800">
            <a:normAutofit/>
          </a:bodyPr>
          <a:lstStyle>
            <a:lvl1pPr indent="-889000" lvl="0" marL="457200" marR="0" rtl="0" algn="l">
              <a:lnSpc>
                <a:spcPct val="100000"/>
              </a:lnSpc>
              <a:spcBef>
                <a:spcPts val="5200"/>
              </a:spcBef>
              <a:spcAft>
                <a:spcPts val="0"/>
              </a:spcAft>
              <a:buClr>
                <a:srgbClr val="000000"/>
              </a:buClr>
              <a:buSzPts val="104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2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13" name="Google Shape;13;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sp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4.png"/><Relationship Id="rId5" Type="http://schemas.openxmlformats.org/officeDocument/2006/relationships/image" Target="../media/image17.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3.png"/><Relationship Id="rId5" Type="http://schemas.openxmlformats.org/officeDocument/2006/relationships/image" Target="../media/image15.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youtube.com/watch?v=RtxPjzfzyQk" TargetMode="Externa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5"/>
          <p:cNvPicPr preferRelativeResize="0"/>
          <p:nvPr/>
        </p:nvPicPr>
        <p:blipFill>
          <a:blip r:embed="rId3">
            <a:alphaModFix/>
          </a:blip>
          <a:stretch>
            <a:fillRect/>
          </a:stretch>
        </p:blipFill>
        <p:spPr>
          <a:xfrm>
            <a:off x="-367625" y="-302625"/>
            <a:ext cx="24751626" cy="16521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nvSpPr>
        <p:spPr>
          <a:xfrm>
            <a:off x="2533525" y="2650025"/>
            <a:ext cx="170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Helvetica Neue Light"/>
              <a:ea typeface="Helvetica Neue Light"/>
              <a:cs typeface="Helvetica Neue Light"/>
              <a:sym typeface="Helvetica Neue Light"/>
            </a:endParaRPr>
          </a:p>
        </p:txBody>
      </p:sp>
      <p:sp>
        <p:nvSpPr>
          <p:cNvPr id="164" name="Google Shape;164;p24"/>
          <p:cNvSpPr txBox="1"/>
          <p:nvPr/>
        </p:nvSpPr>
        <p:spPr>
          <a:xfrm>
            <a:off x="1689025" y="2009350"/>
            <a:ext cx="20122500" cy="9789600"/>
          </a:xfrm>
          <a:prstGeom prst="rect">
            <a:avLst/>
          </a:prstGeom>
          <a:noFill/>
          <a:ln>
            <a:noFill/>
          </a:ln>
        </p:spPr>
        <p:txBody>
          <a:bodyPr anchorCtr="0" anchor="t" bIns="91425" lIns="91425" spcFirstLastPara="1" rIns="91425" wrap="square" tIns="91425">
            <a:spAutoFit/>
          </a:bodyPr>
          <a:lstStyle/>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A beginner-friendly form of </a:t>
            </a:r>
            <a:r>
              <a:rPr b="1" lang="en-US" sz="4800">
                <a:solidFill>
                  <a:schemeClr val="lt1"/>
                </a:solidFill>
                <a:latin typeface="Montserrat"/>
                <a:ea typeface="Montserrat"/>
                <a:cs typeface="Montserrat"/>
                <a:sym typeface="Montserrat"/>
              </a:rPr>
              <a:t>active participation </a:t>
            </a:r>
            <a:r>
              <a:rPr lang="en-US" sz="4800">
                <a:solidFill>
                  <a:schemeClr val="lt1"/>
                </a:solidFill>
                <a:latin typeface="Montserrat"/>
                <a:ea typeface="Montserrat"/>
                <a:cs typeface="Montserrat"/>
                <a:sym typeface="Montserrat"/>
              </a:rPr>
              <a:t>- no time limits or ongoing </a:t>
            </a:r>
            <a:r>
              <a:rPr lang="en-US" sz="4800">
                <a:solidFill>
                  <a:schemeClr val="lt1"/>
                </a:solidFill>
                <a:latin typeface="Montserrat"/>
                <a:ea typeface="Montserrat"/>
                <a:cs typeface="Montserrat"/>
                <a:sym typeface="Montserrat"/>
              </a:rPr>
              <a:t>commitment</a:t>
            </a:r>
            <a:r>
              <a:rPr lang="en-US" sz="4800">
                <a:solidFill>
                  <a:schemeClr val="lt1"/>
                </a:solidFill>
                <a:latin typeface="Montserrat"/>
                <a:ea typeface="Montserrat"/>
                <a:cs typeface="Montserrat"/>
                <a:sym typeface="Montserrat"/>
              </a:rPr>
              <a:t> required</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Each participant can take part at</a:t>
            </a:r>
            <a:r>
              <a:rPr lang="en-US" sz="4800">
                <a:solidFill>
                  <a:schemeClr val="lt1"/>
                </a:solidFill>
                <a:latin typeface="Montserrat Medium"/>
                <a:ea typeface="Montserrat Medium"/>
                <a:cs typeface="Montserrat Medium"/>
                <a:sym typeface="Montserrat Medium"/>
              </a:rPr>
              <a:t> </a:t>
            </a:r>
            <a:r>
              <a:rPr b="1" lang="en-US" sz="4800">
                <a:solidFill>
                  <a:schemeClr val="lt1"/>
                </a:solidFill>
                <a:latin typeface="Montserrat"/>
                <a:ea typeface="Montserrat"/>
                <a:cs typeface="Montserrat"/>
                <a:sym typeface="Montserrat"/>
              </a:rPr>
              <a:t>their own pace </a:t>
            </a:r>
            <a:r>
              <a:rPr lang="en-US" sz="4800">
                <a:solidFill>
                  <a:schemeClr val="lt1"/>
                </a:solidFill>
                <a:latin typeface="Montserrat"/>
                <a:ea typeface="Montserrat"/>
                <a:cs typeface="Montserrat"/>
                <a:sym typeface="Montserrat"/>
              </a:rPr>
              <a:t>and gradually build up distance completed</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Encouraging way to </a:t>
            </a:r>
            <a:r>
              <a:rPr b="1" lang="en-US" sz="4800">
                <a:solidFill>
                  <a:schemeClr val="lt1"/>
                </a:solidFill>
                <a:latin typeface="Montserrat"/>
                <a:ea typeface="Montserrat"/>
                <a:cs typeface="Montserrat"/>
                <a:sym typeface="Montserrat"/>
              </a:rPr>
              <a:t>enjoy the outdoors</a:t>
            </a:r>
            <a:r>
              <a:rPr lang="en-US" sz="4800">
                <a:solidFill>
                  <a:schemeClr val="lt1"/>
                </a:solidFill>
                <a:latin typeface="Montserrat Medium"/>
                <a:ea typeface="Montserrat Medium"/>
                <a:cs typeface="Montserrat Medium"/>
                <a:sym typeface="Montserrat Medium"/>
              </a:rPr>
              <a:t> </a:t>
            </a:r>
            <a:r>
              <a:rPr lang="en-US" sz="4800">
                <a:solidFill>
                  <a:schemeClr val="lt1"/>
                </a:solidFill>
                <a:latin typeface="Montserrat"/>
                <a:ea typeface="Montserrat"/>
                <a:cs typeface="Montserrat"/>
                <a:sym typeface="Montserrat"/>
              </a:rPr>
              <a:t>in a social setting</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Free</a:t>
            </a:r>
            <a:r>
              <a:rPr lang="en-US" sz="4800">
                <a:solidFill>
                  <a:schemeClr val="lt1"/>
                </a:solidFill>
                <a:latin typeface="Montserrat Medium"/>
                <a:ea typeface="Montserrat Medium"/>
                <a:cs typeface="Montserrat Medium"/>
                <a:sym typeface="Montserrat Medium"/>
              </a:rPr>
              <a:t>, </a:t>
            </a:r>
            <a:r>
              <a:rPr b="1" lang="en-US" sz="4800">
                <a:solidFill>
                  <a:schemeClr val="lt1"/>
                </a:solidFill>
                <a:latin typeface="Montserrat"/>
                <a:ea typeface="Montserrat"/>
                <a:cs typeface="Montserrat"/>
                <a:sym typeface="Montserrat"/>
              </a:rPr>
              <a:t>inclusive</a:t>
            </a:r>
            <a:r>
              <a:rPr lang="en-US" sz="4800">
                <a:solidFill>
                  <a:schemeClr val="lt1"/>
                </a:solidFill>
                <a:latin typeface="Montserrat Medium"/>
                <a:ea typeface="Montserrat Medium"/>
                <a:cs typeface="Montserrat Medium"/>
                <a:sym typeface="Montserrat Medium"/>
              </a:rPr>
              <a:t> </a:t>
            </a:r>
            <a:r>
              <a:rPr lang="en-US" sz="4800">
                <a:solidFill>
                  <a:schemeClr val="lt1"/>
                </a:solidFill>
                <a:latin typeface="Montserrat"/>
                <a:ea typeface="Montserrat"/>
                <a:cs typeface="Montserrat"/>
                <a:sym typeface="Montserrat"/>
              </a:rPr>
              <a:t>and all ages can participate</a:t>
            </a:r>
            <a:endParaRPr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Participation including volunteering promotes a </a:t>
            </a:r>
            <a:r>
              <a:rPr b="1" lang="en-US" sz="4800">
                <a:solidFill>
                  <a:schemeClr val="lt1"/>
                </a:solidFill>
                <a:latin typeface="Montserrat"/>
                <a:ea typeface="Montserrat"/>
                <a:cs typeface="Montserrat"/>
                <a:sym typeface="Montserrat"/>
              </a:rPr>
              <a:t>‘feel good effect’</a:t>
            </a:r>
            <a:endParaRPr b="1"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Medium"/>
              <a:buChar char="●"/>
            </a:pPr>
            <a:r>
              <a:rPr lang="en-US" sz="4800">
                <a:solidFill>
                  <a:schemeClr val="lt1"/>
                </a:solidFill>
                <a:latin typeface="Montserrat"/>
                <a:ea typeface="Montserrat"/>
                <a:cs typeface="Montserrat"/>
                <a:sym typeface="Montserrat"/>
              </a:rPr>
              <a:t>Fosters human connection and </a:t>
            </a:r>
            <a:r>
              <a:rPr b="1" lang="en-US" sz="4800">
                <a:solidFill>
                  <a:schemeClr val="lt1"/>
                </a:solidFill>
                <a:latin typeface="Montserrat"/>
                <a:ea typeface="Montserrat"/>
                <a:cs typeface="Montserrat"/>
                <a:sym typeface="Montserrat"/>
              </a:rPr>
              <a:t>mental well-being</a:t>
            </a:r>
            <a:endParaRPr b="1" sz="4800">
              <a:solidFill>
                <a:schemeClr val="lt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nvSpPr>
        <p:spPr>
          <a:xfrm>
            <a:off x="873650" y="2824750"/>
            <a:ext cx="201810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8000">
                <a:solidFill>
                  <a:schemeClr val="lt1"/>
                </a:solidFill>
                <a:latin typeface="Montserrat"/>
                <a:ea typeface="Montserrat"/>
                <a:cs typeface="Montserrat"/>
                <a:sym typeface="Montserrat"/>
              </a:rPr>
              <a:t>How does parkrun differ in a correctional setting?</a:t>
            </a:r>
            <a:endParaRPr b="1" sz="8000">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6"/>
          <p:cNvSpPr txBox="1"/>
          <p:nvPr/>
        </p:nvSpPr>
        <p:spPr>
          <a:xfrm>
            <a:off x="1223075" y="62125"/>
            <a:ext cx="20996400" cy="120852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t/>
            </a:r>
            <a:endParaRPr sz="4700">
              <a:solidFill>
                <a:schemeClr val="lt1"/>
              </a:solidFill>
              <a:latin typeface="Montserrat"/>
              <a:ea typeface="Montserrat"/>
              <a:cs typeface="Montserrat"/>
              <a:sym typeface="Montserrat"/>
            </a:endParaRPr>
          </a:p>
          <a:p>
            <a:pPr indent="0" lvl="0" marL="457200" rtl="0" algn="l">
              <a:lnSpc>
                <a:spcPct val="150000"/>
              </a:lnSpc>
              <a:spcBef>
                <a:spcPts val="0"/>
              </a:spcBef>
              <a:spcAft>
                <a:spcPts val="0"/>
              </a:spcAft>
              <a:buNone/>
            </a:pPr>
            <a:r>
              <a:t/>
            </a:r>
            <a:endParaRPr sz="4700">
              <a:solidFill>
                <a:schemeClr val="lt1"/>
              </a:solidFill>
              <a:latin typeface="Montserrat"/>
              <a:ea typeface="Montserrat"/>
              <a:cs typeface="Montserrat"/>
              <a:sym typeface="Montserrat"/>
            </a:endParaRPr>
          </a:p>
          <a:p>
            <a:pPr indent="-539750" lvl="0" marL="457200" rtl="0" algn="l">
              <a:lnSpc>
                <a:spcPct val="150000"/>
              </a:lnSpc>
              <a:spcBef>
                <a:spcPts val="0"/>
              </a:spcBef>
              <a:spcAft>
                <a:spcPts val="0"/>
              </a:spcAft>
              <a:buClr>
                <a:schemeClr val="lt1"/>
              </a:buClr>
              <a:buSzPts val="4900"/>
              <a:buFont typeface="Montserrat"/>
              <a:buChar char="●"/>
            </a:pPr>
            <a:r>
              <a:rPr lang="en-US" sz="4700">
                <a:solidFill>
                  <a:schemeClr val="lt1"/>
                </a:solidFill>
                <a:latin typeface="Montserrat"/>
                <a:ea typeface="Montserrat"/>
                <a:cs typeface="Montserrat"/>
                <a:sym typeface="Montserrat"/>
              </a:rPr>
              <a:t>Due to space limitations, courses may be multiple loops</a:t>
            </a:r>
            <a:endParaRPr sz="4700">
              <a:solidFill>
                <a:schemeClr val="lt1"/>
              </a:solidFill>
              <a:latin typeface="Montserrat"/>
              <a:ea typeface="Montserrat"/>
              <a:cs typeface="Montserrat"/>
              <a:sym typeface="Montserrat"/>
            </a:endParaRPr>
          </a:p>
          <a:p>
            <a:pPr indent="-527050" lvl="0" marL="457200" rtl="0" algn="l">
              <a:lnSpc>
                <a:spcPct val="150000"/>
              </a:lnSpc>
              <a:spcBef>
                <a:spcPts val="0"/>
              </a:spcBef>
              <a:spcAft>
                <a:spcPts val="0"/>
              </a:spcAft>
              <a:buClr>
                <a:schemeClr val="lt1"/>
              </a:buClr>
              <a:buSzPts val="4700"/>
              <a:buFont typeface="Montserrat"/>
              <a:buChar char="●"/>
            </a:pPr>
            <a:r>
              <a:rPr lang="en-US" sz="4700">
                <a:solidFill>
                  <a:schemeClr val="lt1"/>
                </a:solidFill>
                <a:latin typeface="Montserrat"/>
                <a:ea typeface="Montserrat"/>
                <a:cs typeface="Montserrat"/>
                <a:sym typeface="Montserrat"/>
              </a:rPr>
              <a:t>Results are recorded on the parkrun website only, participants are not permitted to wear watches </a:t>
            </a:r>
            <a:endParaRPr sz="4700">
              <a:solidFill>
                <a:schemeClr val="lt1"/>
              </a:solidFill>
              <a:latin typeface="Montserrat"/>
              <a:ea typeface="Montserrat"/>
              <a:cs typeface="Montserrat"/>
              <a:sym typeface="Montserrat"/>
            </a:endParaRPr>
          </a:p>
          <a:p>
            <a:pPr indent="-527050" lvl="0" marL="457200" rtl="0" algn="l">
              <a:lnSpc>
                <a:spcPct val="150000"/>
              </a:lnSpc>
              <a:spcBef>
                <a:spcPts val="0"/>
              </a:spcBef>
              <a:spcAft>
                <a:spcPts val="0"/>
              </a:spcAft>
              <a:buClr>
                <a:schemeClr val="lt1"/>
              </a:buClr>
              <a:buSzPts val="4700"/>
              <a:buFont typeface="Montserrat"/>
              <a:buChar char="●"/>
            </a:pPr>
            <a:r>
              <a:rPr lang="en-US" sz="4700">
                <a:solidFill>
                  <a:schemeClr val="lt1"/>
                </a:solidFill>
                <a:latin typeface="Montserrat"/>
                <a:ea typeface="Montserrat"/>
                <a:cs typeface="Montserrat"/>
                <a:sym typeface="Montserrat"/>
              </a:rPr>
              <a:t>Registration and acquiring barcodes is </a:t>
            </a:r>
            <a:r>
              <a:rPr lang="en-US" sz="4700">
                <a:solidFill>
                  <a:schemeClr val="lt1"/>
                </a:solidFill>
                <a:latin typeface="Montserrat"/>
                <a:ea typeface="Montserrat"/>
                <a:cs typeface="Montserrat"/>
                <a:sym typeface="Montserrat"/>
              </a:rPr>
              <a:t>administered</a:t>
            </a:r>
            <a:r>
              <a:rPr lang="en-US" sz="4700">
                <a:solidFill>
                  <a:schemeClr val="lt1"/>
                </a:solidFill>
                <a:latin typeface="Montserrat"/>
                <a:ea typeface="Montserrat"/>
                <a:cs typeface="Montserrat"/>
                <a:sym typeface="Montserrat"/>
              </a:rPr>
              <a:t> centrally by prison staff</a:t>
            </a:r>
            <a:endParaRPr sz="4700">
              <a:solidFill>
                <a:schemeClr val="lt1"/>
              </a:solidFill>
              <a:latin typeface="Montserrat"/>
              <a:ea typeface="Montserrat"/>
              <a:cs typeface="Montserrat"/>
              <a:sym typeface="Montserrat"/>
            </a:endParaRPr>
          </a:p>
          <a:p>
            <a:pPr indent="-527050" lvl="0" marL="457200" rtl="0" algn="l">
              <a:lnSpc>
                <a:spcPct val="150000"/>
              </a:lnSpc>
              <a:spcBef>
                <a:spcPts val="0"/>
              </a:spcBef>
              <a:spcAft>
                <a:spcPts val="0"/>
              </a:spcAft>
              <a:buClr>
                <a:schemeClr val="lt1"/>
              </a:buClr>
              <a:buSzPts val="4700"/>
              <a:buFont typeface="Montserrat"/>
              <a:buChar char="●"/>
            </a:pPr>
            <a:r>
              <a:rPr lang="en-US" sz="4700">
                <a:solidFill>
                  <a:schemeClr val="lt1"/>
                </a:solidFill>
                <a:latin typeface="Montserrat"/>
                <a:ea typeface="Montserrat"/>
                <a:cs typeface="Montserrat"/>
                <a:sym typeface="Montserrat"/>
              </a:rPr>
              <a:t>Volunteer rosters, event photos and reports can be printed for inmates who do not have online access</a:t>
            </a:r>
            <a:endParaRPr sz="4700">
              <a:solidFill>
                <a:schemeClr val="lt1"/>
              </a:solidFill>
              <a:latin typeface="Montserrat"/>
              <a:ea typeface="Montserrat"/>
              <a:cs typeface="Montserrat"/>
              <a:sym typeface="Montserrat"/>
            </a:endParaRPr>
          </a:p>
          <a:p>
            <a:pPr indent="-527050" lvl="0" marL="457200" rtl="0" algn="l">
              <a:lnSpc>
                <a:spcPct val="150000"/>
              </a:lnSpc>
              <a:spcBef>
                <a:spcPts val="0"/>
              </a:spcBef>
              <a:spcAft>
                <a:spcPts val="0"/>
              </a:spcAft>
              <a:buClr>
                <a:schemeClr val="lt1"/>
              </a:buClr>
              <a:buSzPts val="4700"/>
              <a:buFont typeface="Montserrat"/>
              <a:buChar char="●"/>
            </a:pPr>
            <a:r>
              <a:rPr lang="en-US" sz="4700">
                <a:solidFill>
                  <a:schemeClr val="lt1"/>
                </a:solidFill>
                <a:latin typeface="Montserrat"/>
                <a:ea typeface="Montserrat"/>
                <a:cs typeface="Montserrat"/>
                <a:sym typeface="Montserrat"/>
              </a:rPr>
              <a:t>Real names are replaced with pseudonyms during registration</a:t>
            </a:r>
            <a:endParaRPr sz="4700">
              <a:solidFill>
                <a:schemeClr val="lt1"/>
              </a:solidFill>
              <a:latin typeface="Montserrat"/>
              <a:ea typeface="Montserrat"/>
              <a:cs typeface="Montserrat"/>
              <a:sym typeface="Montserrat"/>
            </a:endParaRPr>
          </a:p>
          <a:p>
            <a:pPr indent="0" lvl="0" marL="457200" rtl="0" algn="l">
              <a:spcBef>
                <a:spcPts val="0"/>
              </a:spcBef>
              <a:spcAft>
                <a:spcPts val="0"/>
              </a:spcAft>
              <a:buNone/>
            </a:pPr>
            <a:r>
              <a:t/>
            </a:r>
            <a:endParaRPr sz="4700">
              <a:solidFill>
                <a:schemeClr val="lt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7"/>
          <p:cNvPicPr preferRelativeResize="0"/>
          <p:nvPr/>
        </p:nvPicPr>
        <p:blipFill>
          <a:blip r:embed="rId3">
            <a:alphaModFix/>
          </a:blip>
          <a:stretch>
            <a:fillRect/>
          </a:stretch>
        </p:blipFill>
        <p:spPr>
          <a:xfrm>
            <a:off x="152400" y="152400"/>
            <a:ext cx="9130245" cy="6651526"/>
          </a:xfrm>
          <a:prstGeom prst="rect">
            <a:avLst/>
          </a:prstGeom>
          <a:noFill/>
          <a:ln>
            <a:noFill/>
          </a:ln>
        </p:spPr>
      </p:pic>
      <p:pic>
        <p:nvPicPr>
          <p:cNvPr id="180" name="Google Shape;180;p27"/>
          <p:cNvPicPr preferRelativeResize="0"/>
          <p:nvPr/>
        </p:nvPicPr>
        <p:blipFill>
          <a:blip r:embed="rId4">
            <a:alphaModFix/>
          </a:blip>
          <a:stretch>
            <a:fillRect/>
          </a:stretch>
        </p:blipFill>
        <p:spPr>
          <a:xfrm>
            <a:off x="9435045" y="152400"/>
            <a:ext cx="12155127" cy="6829850"/>
          </a:xfrm>
          <a:prstGeom prst="rect">
            <a:avLst/>
          </a:prstGeom>
          <a:noFill/>
          <a:ln>
            <a:noFill/>
          </a:ln>
        </p:spPr>
      </p:pic>
      <p:pic>
        <p:nvPicPr>
          <p:cNvPr id="181" name="Google Shape;181;p27"/>
          <p:cNvPicPr preferRelativeResize="0"/>
          <p:nvPr/>
        </p:nvPicPr>
        <p:blipFill>
          <a:blip r:embed="rId5">
            <a:alphaModFix/>
          </a:blip>
          <a:stretch>
            <a:fillRect/>
          </a:stretch>
        </p:blipFill>
        <p:spPr>
          <a:xfrm>
            <a:off x="152400" y="7134650"/>
            <a:ext cx="13482475" cy="6231900"/>
          </a:xfrm>
          <a:prstGeom prst="rect">
            <a:avLst/>
          </a:prstGeom>
          <a:noFill/>
          <a:ln>
            <a:noFill/>
          </a:ln>
        </p:spPr>
      </p:pic>
      <p:pic>
        <p:nvPicPr>
          <p:cNvPr id="182" name="Google Shape;182;p27"/>
          <p:cNvPicPr preferRelativeResize="0"/>
          <p:nvPr/>
        </p:nvPicPr>
        <p:blipFill>
          <a:blip r:embed="rId6">
            <a:alphaModFix/>
          </a:blip>
          <a:stretch>
            <a:fillRect/>
          </a:stretch>
        </p:blipFill>
        <p:spPr>
          <a:xfrm>
            <a:off x="14168275" y="7036125"/>
            <a:ext cx="8571935" cy="64289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8"/>
          <p:cNvSpPr txBox="1"/>
          <p:nvPr/>
        </p:nvSpPr>
        <p:spPr>
          <a:xfrm>
            <a:off x="8105457" y="6426199"/>
            <a:ext cx="8173086" cy="863601"/>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000000"/>
              </a:buClr>
              <a:buSzPts val="5000"/>
              <a:buFont typeface="Helvetica Neue Light"/>
              <a:buNone/>
            </a:pPr>
            <a:r>
              <a:rPr b="0" i="0" lang="en-US" sz="5000" u="none" cap="none" strike="noStrike">
                <a:solidFill>
                  <a:srgbClr val="000000"/>
                </a:solidFill>
                <a:latin typeface="Helvetica Neue Light"/>
                <a:ea typeface="Helvetica Neue Light"/>
                <a:cs typeface="Helvetica Neue Light"/>
                <a:sym typeface="Helvetica Neue Light"/>
              </a:rPr>
              <a:t>Walk run volunteer spectate </a:t>
            </a:r>
            <a:endParaRPr b="0" i="0" sz="1400" u="none" cap="none" strike="noStrike">
              <a:solidFill>
                <a:srgbClr val="000000"/>
              </a:solidFill>
              <a:latin typeface="Arial"/>
              <a:ea typeface="Arial"/>
              <a:cs typeface="Arial"/>
              <a:sym typeface="Arial"/>
            </a:endParaRPr>
          </a:p>
        </p:txBody>
      </p:sp>
      <p:pic>
        <p:nvPicPr>
          <p:cNvPr id="188" name="Google Shape;188;p28"/>
          <p:cNvPicPr preferRelativeResize="0"/>
          <p:nvPr/>
        </p:nvPicPr>
        <p:blipFill>
          <a:blip r:embed="rId3">
            <a:alphaModFix/>
          </a:blip>
          <a:stretch>
            <a:fillRect/>
          </a:stretch>
        </p:blipFill>
        <p:spPr>
          <a:xfrm>
            <a:off x="152400" y="152400"/>
            <a:ext cx="13573125" cy="6273800"/>
          </a:xfrm>
          <a:prstGeom prst="rect">
            <a:avLst/>
          </a:prstGeom>
          <a:noFill/>
          <a:ln>
            <a:noFill/>
          </a:ln>
        </p:spPr>
      </p:pic>
      <p:pic>
        <p:nvPicPr>
          <p:cNvPr id="189" name="Google Shape;189;p28"/>
          <p:cNvPicPr preferRelativeResize="0"/>
          <p:nvPr/>
        </p:nvPicPr>
        <p:blipFill>
          <a:blip r:embed="rId4">
            <a:alphaModFix/>
          </a:blip>
          <a:stretch>
            <a:fillRect/>
          </a:stretch>
        </p:blipFill>
        <p:spPr>
          <a:xfrm>
            <a:off x="152400" y="7442200"/>
            <a:ext cx="12532226" cy="5778751"/>
          </a:xfrm>
          <a:prstGeom prst="rect">
            <a:avLst/>
          </a:prstGeom>
          <a:noFill/>
          <a:ln>
            <a:noFill/>
          </a:ln>
        </p:spPr>
      </p:pic>
      <p:pic>
        <p:nvPicPr>
          <p:cNvPr id="190" name="Google Shape;190;p28"/>
          <p:cNvPicPr preferRelativeResize="0"/>
          <p:nvPr/>
        </p:nvPicPr>
        <p:blipFill>
          <a:blip r:embed="rId5">
            <a:alphaModFix/>
          </a:blip>
          <a:stretch>
            <a:fillRect/>
          </a:stretch>
        </p:blipFill>
        <p:spPr>
          <a:xfrm>
            <a:off x="12913225" y="7366000"/>
            <a:ext cx="9207576" cy="6141950"/>
          </a:xfrm>
          <a:prstGeom prst="rect">
            <a:avLst/>
          </a:prstGeom>
          <a:noFill/>
          <a:ln>
            <a:noFill/>
          </a:ln>
        </p:spPr>
      </p:pic>
      <p:pic>
        <p:nvPicPr>
          <p:cNvPr id="191" name="Google Shape;191;p28"/>
          <p:cNvPicPr preferRelativeResize="0"/>
          <p:nvPr/>
        </p:nvPicPr>
        <p:blipFill>
          <a:blip r:embed="rId6">
            <a:alphaModFix/>
          </a:blip>
          <a:stretch>
            <a:fillRect/>
          </a:stretch>
        </p:blipFill>
        <p:spPr>
          <a:xfrm>
            <a:off x="13877925" y="152400"/>
            <a:ext cx="10506076" cy="5467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9"/>
          <p:cNvSpPr txBox="1"/>
          <p:nvPr/>
        </p:nvSpPr>
        <p:spPr>
          <a:xfrm>
            <a:off x="1078125" y="10182175"/>
            <a:ext cx="106914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900">
                <a:latin typeface="Montserrat SemiBold"/>
                <a:ea typeface="Montserrat SemiBold"/>
                <a:cs typeface="Montserrat SemiBold"/>
                <a:sym typeface="Montserrat SemiBold"/>
              </a:rPr>
              <a:t>At the finish…</a:t>
            </a:r>
            <a:endParaRPr sz="4900">
              <a:latin typeface="Montserrat SemiBold"/>
              <a:ea typeface="Montserrat SemiBold"/>
              <a:cs typeface="Montserrat SemiBold"/>
              <a:sym typeface="Montserrat SemiBold"/>
            </a:endParaRPr>
          </a:p>
        </p:txBody>
      </p:sp>
      <p:pic>
        <p:nvPicPr>
          <p:cNvPr id="197" name="Google Shape;197;p29"/>
          <p:cNvPicPr preferRelativeResize="0"/>
          <p:nvPr/>
        </p:nvPicPr>
        <p:blipFill>
          <a:blip r:embed="rId3">
            <a:alphaModFix/>
          </a:blip>
          <a:stretch>
            <a:fillRect/>
          </a:stretch>
        </p:blipFill>
        <p:spPr>
          <a:xfrm>
            <a:off x="11169276" y="7603000"/>
            <a:ext cx="13214725" cy="6093456"/>
          </a:xfrm>
          <a:prstGeom prst="rect">
            <a:avLst/>
          </a:prstGeom>
          <a:noFill/>
          <a:ln>
            <a:noFill/>
          </a:ln>
        </p:spPr>
      </p:pic>
      <p:pic>
        <p:nvPicPr>
          <p:cNvPr id="198" name="Google Shape;198;p29"/>
          <p:cNvPicPr preferRelativeResize="0"/>
          <p:nvPr/>
        </p:nvPicPr>
        <p:blipFill>
          <a:blip r:embed="rId4">
            <a:alphaModFix/>
          </a:blip>
          <a:stretch>
            <a:fillRect/>
          </a:stretch>
        </p:blipFill>
        <p:spPr>
          <a:xfrm>
            <a:off x="152400" y="152400"/>
            <a:ext cx="11162271" cy="7450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nvSpPr>
        <p:spPr>
          <a:xfrm>
            <a:off x="1453950" y="1423650"/>
            <a:ext cx="18931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What are some of the benefits for holding parkrun within correctional centres?</a:t>
            </a:r>
            <a:endParaRPr b="1" sz="6000">
              <a:solidFill>
                <a:schemeClr val="lt1"/>
              </a:solidFill>
              <a:latin typeface="Montserrat"/>
              <a:ea typeface="Montserrat"/>
              <a:cs typeface="Montserrat"/>
              <a:sym typeface="Montserrat"/>
            </a:endParaRPr>
          </a:p>
        </p:txBody>
      </p:sp>
      <p:sp>
        <p:nvSpPr>
          <p:cNvPr id="204" name="Google Shape;204;p30"/>
          <p:cNvSpPr txBox="1"/>
          <p:nvPr/>
        </p:nvSpPr>
        <p:spPr>
          <a:xfrm>
            <a:off x="1601650" y="3743025"/>
            <a:ext cx="20064300" cy="10479900"/>
          </a:xfrm>
          <a:prstGeom prst="rect">
            <a:avLst/>
          </a:prstGeom>
          <a:noFill/>
          <a:ln>
            <a:noFill/>
          </a:ln>
        </p:spPr>
        <p:txBody>
          <a:bodyPr anchorCtr="0" anchor="t" bIns="91425" lIns="91425" spcFirstLastPara="1" rIns="91425" wrap="square" tIns="91425">
            <a:spAutoFit/>
          </a:bodyPr>
          <a:lstStyle/>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Offers participants the chance to learn new skills through volunteering and feel a part of the community</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Access to fresh air and physical activity can assist with anxiety and depression, improving overall health and well-being</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A strong community means a safer environment for prison staff and officers</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Talking with others and socialising provides support and a sense of empowerment and self-worth</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Can link with medical services to signpost prisoners to parkrun as a form of ‘social prescribing’ </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Can integate with other programs such as education.</a:t>
            </a:r>
            <a:endParaRPr sz="4900">
              <a:solidFill>
                <a:schemeClr val="lt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4900">
              <a:solidFill>
                <a:schemeClr val="lt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txBox="1"/>
          <p:nvPr/>
        </p:nvSpPr>
        <p:spPr>
          <a:xfrm>
            <a:off x="1453950" y="1423650"/>
            <a:ext cx="18931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continued…</a:t>
            </a:r>
            <a:endParaRPr b="1" sz="6000">
              <a:solidFill>
                <a:schemeClr val="lt1"/>
              </a:solidFill>
              <a:latin typeface="Montserrat"/>
              <a:ea typeface="Montserrat"/>
              <a:cs typeface="Montserrat"/>
              <a:sym typeface="Montserrat"/>
            </a:endParaRPr>
          </a:p>
        </p:txBody>
      </p:sp>
      <p:sp>
        <p:nvSpPr>
          <p:cNvPr id="210" name="Google Shape;210;p31"/>
          <p:cNvSpPr txBox="1"/>
          <p:nvPr/>
        </p:nvSpPr>
        <p:spPr>
          <a:xfrm>
            <a:off x="1601650" y="4047825"/>
            <a:ext cx="20064300" cy="4408500"/>
          </a:xfrm>
          <a:prstGeom prst="rect">
            <a:avLst/>
          </a:prstGeom>
          <a:noFill/>
          <a:ln>
            <a:noFill/>
          </a:ln>
        </p:spPr>
        <p:txBody>
          <a:bodyPr anchorCtr="0" anchor="t" bIns="91425" lIns="91425" spcFirstLastPara="1" rIns="91425" wrap="square" tIns="91425">
            <a:spAutoFit/>
          </a:bodyPr>
          <a:lstStyle/>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Assists with developing healthy routines which will assist with their successful integration back into the wider community</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Reducing reoffending is an important aim, as parkrun provides a welcoming, non-judgmental and positive community </a:t>
            </a:r>
            <a:endParaRPr sz="4900">
              <a:solidFill>
                <a:schemeClr val="lt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2"/>
          <p:cNvSpPr txBox="1"/>
          <p:nvPr/>
        </p:nvSpPr>
        <p:spPr>
          <a:xfrm>
            <a:off x="1105125" y="848150"/>
            <a:ext cx="20572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chemeClr val="lt1"/>
                </a:solidFill>
                <a:latin typeface="Montserrat"/>
                <a:ea typeface="Montserrat"/>
                <a:cs typeface="Montserrat"/>
                <a:sym typeface="Montserrat"/>
              </a:rPr>
              <a:t>parkrun at the Brisbane Women’s Correctional Centre</a:t>
            </a:r>
            <a:endParaRPr b="1" sz="6000">
              <a:solidFill>
                <a:schemeClr val="lt1"/>
              </a:solidFill>
              <a:latin typeface="Montserrat"/>
              <a:ea typeface="Montserrat"/>
              <a:cs typeface="Montserrat"/>
              <a:sym typeface="Montserrat"/>
            </a:endParaRPr>
          </a:p>
        </p:txBody>
      </p:sp>
      <p:pic>
        <p:nvPicPr>
          <p:cNvPr descr="Today marked a world first for a remand centre, with officers and prisoners at Brisbane Women’s Correctional Centre lacing up to organise and take part in parkrun!&#10;&#10;Read more: https://corrections.qld.gov.au/queensland-prison-is-worlds-first-remand-centre-to-introduce-parkrun/" id="216" name="Google Shape;216;p32" title="Marking a world first - introducing Parkrun to the Brisbane Women's Correctional Centre">
            <a:hlinkClick r:id="rId3"/>
          </p:cNvPr>
          <p:cNvPicPr preferRelativeResize="0"/>
          <p:nvPr/>
        </p:nvPicPr>
        <p:blipFill>
          <a:blip r:embed="rId4">
            <a:alphaModFix/>
          </a:blip>
          <a:stretch>
            <a:fillRect/>
          </a:stretch>
        </p:blipFill>
        <p:spPr>
          <a:xfrm>
            <a:off x="4635425" y="4334950"/>
            <a:ext cx="9146825" cy="6860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3"/>
          <p:cNvSpPr txBox="1"/>
          <p:nvPr/>
        </p:nvSpPr>
        <p:spPr>
          <a:xfrm>
            <a:off x="2184076" y="1077479"/>
            <a:ext cx="17303700" cy="130476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Rewarding participation, not performance</a:t>
            </a:r>
            <a:endParaRPr b="1" i="0" sz="8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80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parkrun is not a race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Participants can go at their own pace</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Can do 5km or build up slowly</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Can volunteer</a:t>
            </a:r>
            <a:endParaRPr sz="4900">
              <a:solidFill>
                <a:srgbClr val="FFFFFF"/>
              </a:solidFill>
              <a:latin typeface="Montserrat"/>
              <a:ea typeface="Montserrat"/>
              <a:cs typeface="Montserrat"/>
              <a:sym typeface="Montserrat"/>
            </a:endParaRPr>
          </a:p>
          <a:p>
            <a:pPr indent="-539750" lvl="0" marL="457200" marR="0" rtl="0" algn="l">
              <a:lnSpc>
                <a:spcPct val="150000"/>
              </a:lnSpc>
              <a:spcBef>
                <a:spcPts val="0"/>
              </a:spcBef>
              <a:spcAft>
                <a:spcPts val="0"/>
              </a:spcAft>
              <a:buClr>
                <a:srgbClr val="FFFFFF"/>
              </a:buClr>
              <a:buSzPts val="4900"/>
              <a:buFont typeface="Montserrat"/>
              <a:buChar char="●"/>
            </a:pPr>
            <a:r>
              <a:rPr lang="en-US" sz="4900">
                <a:solidFill>
                  <a:srgbClr val="FFFFFF"/>
                </a:solidFill>
                <a:latin typeface="Montserrat"/>
                <a:ea typeface="Montserrat"/>
                <a:cs typeface="Montserrat"/>
                <a:sym typeface="Montserrat"/>
              </a:rPr>
              <a:t>Can earn credits towards volunteer or run/walk milestone shirts (starting with a “10” shirt for juniors)</a:t>
            </a:r>
            <a:endParaRPr sz="4900">
              <a:solidFill>
                <a:srgbClr val="FFFFFF"/>
              </a:solidFill>
              <a:latin typeface="Montserrat"/>
              <a:ea typeface="Montserrat"/>
              <a:cs typeface="Montserrat"/>
              <a:sym typeface="Montserrat"/>
            </a:endParaRPr>
          </a:p>
          <a:p>
            <a:pPr indent="0" lvl="0" marL="0" marR="0" rtl="0" algn="ctr">
              <a:lnSpc>
                <a:spcPct val="100000"/>
              </a:lnSpc>
              <a:spcBef>
                <a:spcPts val="0"/>
              </a:spcBef>
              <a:spcAft>
                <a:spcPts val="0"/>
              </a:spcAft>
              <a:buClr>
                <a:srgbClr val="FFFFFF"/>
              </a:buClr>
              <a:buSzPts val="8000"/>
              <a:buFont typeface="Montserrat"/>
              <a:buNone/>
            </a:pPr>
            <a:r>
              <a:t/>
            </a:r>
            <a:endParaRPr sz="8000">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6"/>
          <p:cNvSpPr txBox="1"/>
          <p:nvPr/>
        </p:nvSpPr>
        <p:spPr>
          <a:xfrm>
            <a:off x="1304059" y="4823075"/>
            <a:ext cx="19562400" cy="4412400"/>
          </a:xfrm>
          <a:prstGeom prst="rect">
            <a:avLst/>
          </a:prstGeom>
          <a:noFill/>
          <a:ln>
            <a:noFill/>
          </a:ln>
        </p:spPr>
        <p:txBody>
          <a:bodyPr anchorCtr="0" anchor="ctr" bIns="50800" lIns="50800" spcFirstLastPara="1" rIns="50800" wrap="square" tIns="50800">
            <a:spAutoFit/>
          </a:bodyPr>
          <a:lstStyle/>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Save a copy of the entire presentation to your device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Edit using Google Slides, PowerPoint or Keynote</a:t>
            </a:r>
            <a:endParaRPr b="1" sz="5000">
              <a:solidFill>
                <a:schemeClr val="lt1"/>
              </a:solidFill>
              <a:latin typeface="Montserrat"/>
              <a:ea typeface="Montserrat"/>
              <a:cs typeface="Montserrat"/>
              <a:sym typeface="Montserrat"/>
            </a:endParaRPr>
          </a:p>
          <a:p>
            <a:pPr indent="-546100" lvl="0" marL="457200" rtl="0" algn="l">
              <a:lnSpc>
                <a:spcPct val="115000"/>
              </a:lnSpc>
              <a:spcBef>
                <a:spcPts val="0"/>
              </a:spcBef>
              <a:spcAft>
                <a:spcPts val="0"/>
              </a:spcAft>
              <a:buClr>
                <a:schemeClr val="lt1"/>
              </a:buClr>
              <a:buSzPts val="5000"/>
              <a:buFont typeface="Montserrat"/>
              <a:buAutoNum type="arabicPeriod"/>
            </a:pPr>
            <a:r>
              <a:rPr b="1" lang="en-US" sz="5000">
                <a:solidFill>
                  <a:schemeClr val="lt1"/>
                </a:solidFill>
                <a:latin typeface="Montserrat"/>
                <a:ea typeface="Montserrat"/>
                <a:cs typeface="Montserrat"/>
                <a:sym typeface="Montserrat"/>
              </a:rPr>
              <a:t>Don’t forget to “delete” “skip” or “hide” this instruction slide</a:t>
            </a:r>
            <a:endParaRPr b="1" sz="5000">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FFFFFF"/>
              </a:buClr>
              <a:buSzPts val="8000"/>
              <a:buFont typeface="Montserrat"/>
              <a:buNone/>
            </a:pPr>
            <a:r>
              <a:t/>
            </a:r>
            <a:endParaRPr b="1" sz="5000">
              <a:solidFill>
                <a:schemeClr val="lt1"/>
              </a:solidFill>
              <a:latin typeface="Montserrat"/>
              <a:ea typeface="Montserrat"/>
              <a:cs typeface="Montserrat"/>
              <a:sym typeface="Montserrat"/>
            </a:endParaRPr>
          </a:p>
        </p:txBody>
      </p:sp>
      <p:sp>
        <p:nvSpPr>
          <p:cNvPr id="122" name="Google Shape;122;p16"/>
          <p:cNvSpPr txBox="1"/>
          <p:nvPr/>
        </p:nvSpPr>
        <p:spPr>
          <a:xfrm>
            <a:off x="1304050" y="2580375"/>
            <a:ext cx="21057600" cy="13341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to use this template presentation: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24541871536_565d382235.jpg" id="226" name="Google Shape;226;p34"/>
          <p:cNvPicPr preferRelativeResize="0"/>
          <p:nvPr/>
        </p:nvPicPr>
        <p:blipFill rotWithShape="1">
          <a:blip r:embed="rId3">
            <a:alphaModFix/>
          </a:blip>
          <a:srcRect b="0" l="0" r="0" t="0"/>
          <a:stretch/>
        </p:blipFill>
        <p:spPr>
          <a:xfrm>
            <a:off x="-222749" y="-3116489"/>
            <a:ext cx="24829498" cy="1862212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nvSpPr>
        <p:spPr>
          <a:xfrm>
            <a:off x="13131289" y="2298700"/>
            <a:ext cx="9006300" cy="872100"/>
          </a:xfrm>
          <a:prstGeom prst="rect">
            <a:avLst/>
          </a:prstGeom>
          <a:noFill/>
          <a:ln>
            <a:noFill/>
          </a:ln>
        </p:spPr>
        <p:txBody>
          <a:bodyPr anchorCtr="0" anchor="ctr" bIns="50800" lIns="50800" spcFirstLastPara="1" rIns="50800" wrap="square" tIns="50800">
            <a:spAutoFit/>
          </a:bodyPr>
          <a:lstStyle/>
          <a:p>
            <a:pPr indent="0" lvl="0" marL="0" marR="0" rtl="0" algn="ctr">
              <a:lnSpc>
                <a:spcPct val="196000"/>
              </a:lnSpc>
              <a:spcBef>
                <a:spcPts val="0"/>
              </a:spcBef>
              <a:spcAft>
                <a:spcPts val="0"/>
              </a:spcAft>
              <a:buClr>
                <a:srgbClr val="FFB200"/>
              </a:buClr>
              <a:buSzPts val="5000"/>
              <a:buFont typeface="Montserrat Medium"/>
              <a:buNone/>
            </a:pPr>
            <a:r>
              <a:rPr b="0" i="0" lang="en-US" sz="5000" u="none" cap="none" strike="noStrike">
                <a:solidFill>
                  <a:srgbClr val="FFB200"/>
                </a:solidFill>
                <a:latin typeface="Montserrat Medium"/>
                <a:ea typeface="Montserrat Medium"/>
                <a:cs typeface="Montserrat Medium"/>
                <a:sym typeface="Montserrat Medium"/>
              </a:rPr>
              <a:t>parkrun Australia’s growth </a:t>
            </a:r>
            <a:endParaRPr b="0" i="0" sz="5000" u="none" cap="none" strike="noStrike">
              <a:solidFill>
                <a:srgbClr val="000000"/>
              </a:solidFill>
              <a:latin typeface="Times"/>
              <a:ea typeface="Times"/>
              <a:cs typeface="Times"/>
              <a:sym typeface="Times"/>
            </a:endParaRPr>
          </a:p>
        </p:txBody>
      </p:sp>
      <p:sp>
        <p:nvSpPr>
          <p:cNvPr id="232" name="Google Shape;232;p35"/>
          <p:cNvSpPr txBox="1"/>
          <p:nvPr/>
        </p:nvSpPr>
        <p:spPr>
          <a:xfrm>
            <a:off x="12640935" y="3922235"/>
            <a:ext cx="9987000" cy="8784000"/>
          </a:xfrm>
          <a:prstGeom prst="rect">
            <a:avLst/>
          </a:prstGeom>
          <a:noFill/>
          <a:ln>
            <a:noFill/>
          </a:ln>
        </p:spPr>
        <p:txBody>
          <a:bodyPr anchorCtr="0" anchor="ctr" bIns="50800" lIns="50800" spcFirstLastPara="1" rIns="50800" wrap="square" tIns="50800">
            <a:spAutoFit/>
          </a:bodyPr>
          <a:lstStyle/>
          <a:p>
            <a:pPr indent="-457200" lvl="0" marL="457200" marR="0" rtl="0" algn="l">
              <a:lnSpc>
                <a:spcPct val="100000"/>
              </a:lnSpc>
              <a:spcBef>
                <a:spcPts val="0"/>
              </a:spcBef>
              <a:spcAft>
                <a:spcPts val="0"/>
              </a:spcAft>
              <a:buClr>
                <a:srgbClr val="FFFFFF"/>
              </a:buClr>
              <a:buSzPts val="4600"/>
              <a:buFont typeface="Montserrat Medium"/>
              <a:buNone/>
            </a:pPr>
            <a:r>
              <a:rPr b="0" i="0" lang="en-US" sz="4600" u="none" cap="none" strike="noStrike">
                <a:solidFill>
                  <a:srgbClr val="FFFFFF"/>
                </a:solidFill>
                <a:latin typeface="Montserrat Medium"/>
                <a:ea typeface="Montserrat Medium"/>
                <a:cs typeface="Montserrat Medium"/>
                <a:sym typeface="Montserrat Medium"/>
              </a:rPr>
              <a:t>	</a:t>
            </a:r>
            <a:r>
              <a:rPr b="0" i="0" lang="en-US" sz="4600" u="none" cap="none" strike="noStrike">
                <a:solidFill>
                  <a:srgbClr val="FFFFFF"/>
                </a:solidFill>
                <a:latin typeface="Montserrat"/>
                <a:ea typeface="Montserrat"/>
                <a:cs typeface="Montserrat"/>
                <a:sym typeface="Montserrat"/>
              </a:rPr>
              <a:t>•	</a:t>
            </a:r>
            <a:r>
              <a:rPr lang="en-US" sz="4600">
                <a:solidFill>
                  <a:srgbClr val="FFFFFF"/>
                </a:solidFill>
                <a:latin typeface="Montserrat"/>
                <a:ea typeface="Montserrat"/>
                <a:cs typeface="Montserrat"/>
                <a:sym typeface="Montserrat"/>
              </a:rPr>
              <a:t>More than 460</a:t>
            </a:r>
            <a:r>
              <a:rPr b="0" i="0" lang="en-US" sz="4600" u="none" cap="none" strike="noStrike">
                <a:solidFill>
                  <a:srgbClr val="FFFFFF"/>
                </a:solidFill>
                <a:latin typeface="Montserrat"/>
                <a:ea typeface="Montserrat"/>
                <a:cs typeface="Montserrat"/>
                <a:sym typeface="Montserrat"/>
              </a:rPr>
              <a:t> events every Saturday morning</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Medium"/>
              <a:buNone/>
            </a:pPr>
            <a:r>
              <a:t/>
            </a:r>
            <a:endParaRPr b="0" i="0" sz="4600" u="none" cap="none" strike="noStrike">
              <a:solidFill>
                <a:srgbClr val="FFFFFF"/>
              </a:solidFill>
              <a:latin typeface="Montserrat"/>
              <a:ea typeface="Montserrat"/>
              <a:cs typeface="Montserrat"/>
              <a:sym typeface="Montserra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850,000</a:t>
            </a:r>
            <a:r>
              <a:rPr b="0" i="0" lang="en-US" sz="4600" u="none" cap="none" strike="noStrike">
                <a:solidFill>
                  <a:srgbClr val="FFFFFF"/>
                </a:solidFill>
                <a:latin typeface="Montserrat"/>
                <a:ea typeface="Montserrat"/>
                <a:cs typeface="Montserrat"/>
                <a:sym typeface="Montserrat"/>
              </a:rPr>
              <a:t> individuals </a:t>
            </a:r>
            <a:r>
              <a:rPr lang="en-US" sz="4600">
                <a:solidFill>
                  <a:srgbClr val="FFFFFF"/>
                </a:solidFill>
                <a:latin typeface="Montserrat"/>
                <a:ea typeface="Montserrat"/>
                <a:cs typeface="Montserrat"/>
                <a:sym typeface="Montserrat"/>
              </a:rPr>
              <a:t>walking and running</a:t>
            </a:r>
            <a:r>
              <a:rPr b="0" i="0" lang="en-US" sz="4600" u="none" cap="none" strike="noStrike">
                <a:solidFill>
                  <a:srgbClr val="FFFFFF"/>
                </a:solidFill>
                <a:latin typeface="Montserrat"/>
                <a:ea typeface="Montserrat"/>
                <a:cs typeface="Montserrat"/>
                <a:sym typeface="Montserrat"/>
              </a:rPr>
              <a:t> including 1</a:t>
            </a:r>
            <a:r>
              <a:rPr lang="en-US" sz="4600">
                <a:solidFill>
                  <a:srgbClr val="FFFFFF"/>
                </a:solidFill>
                <a:latin typeface="Montserrat"/>
                <a:ea typeface="Montserrat"/>
                <a:cs typeface="Montserrat"/>
                <a:sym typeface="Montserrat"/>
              </a:rPr>
              <a:t>40,000</a:t>
            </a:r>
            <a:r>
              <a:rPr b="0" i="0" lang="en-US" sz="4600" u="none" cap="none" strike="noStrike">
                <a:solidFill>
                  <a:srgbClr val="FFFFFF"/>
                </a:solidFill>
                <a:latin typeface="Montserrat"/>
                <a:ea typeface="Montserrat"/>
                <a:cs typeface="Montserrat"/>
                <a:sym typeface="Montserrat"/>
              </a:rPr>
              <a:t> people volunteer</a:t>
            </a:r>
            <a:r>
              <a:rPr lang="en-US" sz="4600">
                <a:solidFill>
                  <a:srgbClr val="FFFFFF"/>
                </a:solidFill>
                <a:latin typeface="Montserrat"/>
                <a:ea typeface="Montserrat"/>
                <a:cs typeface="Montserrat"/>
                <a:sym typeface="Montserrat"/>
              </a:rPr>
              <a:t>ing</a:t>
            </a:r>
            <a:r>
              <a:rPr b="0" i="0" lang="en-US" sz="4600" u="none" cap="none" strike="noStrike">
                <a:solidFill>
                  <a:srgbClr val="FFFFFF"/>
                </a:solidFill>
                <a:latin typeface="Montserrat"/>
                <a:ea typeface="Montserrat"/>
                <a:cs typeface="Montserrat"/>
                <a:sym typeface="Montserrat"/>
              </a:rPr>
              <a:t> </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5</a:t>
            </a:r>
            <a:r>
              <a:rPr lang="en-US" sz="4600">
                <a:solidFill>
                  <a:srgbClr val="FFFFFF"/>
                </a:solidFill>
                <a:latin typeface="Montserrat"/>
                <a:ea typeface="Montserrat"/>
                <a:cs typeface="Montserrat"/>
                <a:sym typeface="Montserrat"/>
              </a:rPr>
              <a:t>5</a:t>
            </a:r>
            <a:r>
              <a:rPr b="0" i="0" lang="en-US" sz="4600" u="none" cap="none" strike="noStrike">
                <a:solidFill>
                  <a:srgbClr val="FFFFFF"/>
                </a:solidFill>
                <a:latin typeface="Montserrat"/>
                <a:ea typeface="Montserrat"/>
                <a:cs typeface="Montserrat"/>
                <a:sym typeface="Montserrat"/>
              </a:rPr>
              <a:t>,000+ walkers</a:t>
            </a:r>
            <a:r>
              <a:rPr lang="en-US" sz="4600">
                <a:solidFill>
                  <a:srgbClr val="FFFFFF"/>
                </a:solidFill>
                <a:latin typeface="Montserrat"/>
                <a:ea typeface="Montserrat"/>
                <a:cs typeface="Montserrat"/>
                <a:sym typeface="Montserrat"/>
              </a:rPr>
              <a:t> and </a:t>
            </a:r>
            <a:r>
              <a:rPr b="0" i="0" lang="en-US" sz="4600" u="none" cap="none" strike="noStrike">
                <a:solidFill>
                  <a:srgbClr val="FFFFFF"/>
                </a:solidFill>
                <a:latin typeface="Montserrat"/>
                <a:ea typeface="Montserrat"/>
                <a:cs typeface="Montserrat"/>
                <a:sym typeface="Montserrat"/>
              </a:rPr>
              <a:t>runners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100000"/>
              </a:lnSpc>
              <a:spcBef>
                <a:spcPts val="0"/>
              </a:spcBef>
              <a:spcAft>
                <a:spcPts val="0"/>
              </a:spcAft>
              <a:buClr>
                <a:srgbClr val="FFFFFF"/>
              </a:buClr>
              <a:buSzPts val="4600"/>
              <a:buFont typeface="Montserrat"/>
              <a:buNone/>
            </a:pPr>
            <a:r>
              <a:rPr b="0" i="0" lang="en-US" sz="4600" u="none" cap="none" strike="noStrike">
                <a:solidFill>
                  <a:srgbClr val="FFFFFF"/>
                </a:solidFill>
                <a:latin typeface="Montserrat"/>
                <a:ea typeface="Montserrat"/>
                <a:cs typeface="Montserrat"/>
                <a:sym typeface="Montserrat"/>
              </a:rPr>
              <a:t>	•	</a:t>
            </a:r>
            <a:r>
              <a:rPr lang="en-US" sz="4600">
                <a:solidFill>
                  <a:srgbClr val="FFFFFF"/>
                </a:solidFill>
                <a:latin typeface="Montserrat"/>
                <a:ea typeface="Montserrat"/>
                <a:cs typeface="Montserrat"/>
                <a:sym typeface="Montserrat"/>
              </a:rPr>
              <a:t>5,000 </a:t>
            </a:r>
            <a:r>
              <a:rPr b="0" i="0" lang="en-US" sz="4600" u="none" cap="none" strike="noStrike">
                <a:solidFill>
                  <a:srgbClr val="FFFFFF"/>
                </a:solidFill>
                <a:latin typeface="Montserrat"/>
                <a:ea typeface="Montserrat"/>
                <a:cs typeface="Montserrat"/>
                <a:sym typeface="Montserrat"/>
              </a:rPr>
              <a:t>volunteers each </a:t>
            </a:r>
            <a:r>
              <a:rPr lang="en-US" sz="4600">
                <a:solidFill>
                  <a:srgbClr val="FFFFFF"/>
                </a:solidFill>
                <a:latin typeface="Montserrat"/>
                <a:ea typeface="Montserrat"/>
                <a:cs typeface="Montserrat"/>
                <a:sym typeface="Montserrat"/>
              </a:rPr>
              <a:t>week</a:t>
            </a:r>
            <a:br>
              <a:rPr b="0" i="0" lang="en-US" sz="4600" u="none" cap="none" strike="noStrike">
                <a:solidFill>
                  <a:srgbClr val="FFFFFF"/>
                </a:solidFill>
                <a:latin typeface="Montserrat Medium"/>
                <a:ea typeface="Montserrat Medium"/>
                <a:cs typeface="Montserrat Medium"/>
                <a:sym typeface="Montserrat Medium"/>
              </a:rPr>
            </a:b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33" name="Google Shape;233;p35"/>
          <p:cNvPicPr preferRelativeResize="0"/>
          <p:nvPr/>
        </p:nvPicPr>
        <p:blipFill>
          <a:blip r:embed="rId3">
            <a:alphaModFix/>
          </a:blip>
          <a:stretch>
            <a:fillRect/>
          </a:stretch>
        </p:blipFill>
        <p:spPr>
          <a:xfrm>
            <a:off x="-3112886" y="0"/>
            <a:ext cx="15906237" cy="13716001"/>
          </a:xfrm>
          <a:prstGeom prst="rect">
            <a:avLst/>
          </a:prstGeom>
          <a:noFill/>
          <a:ln>
            <a:noFill/>
          </a:ln>
        </p:spPr>
      </p:pic>
      <p:pic>
        <p:nvPicPr>
          <p:cNvPr id="234" name="Google Shape;234;p35"/>
          <p:cNvPicPr preferRelativeResize="0"/>
          <p:nvPr/>
        </p:nvPicPr>
        <p:blipFill>
          <a:blip r:embed="rId4">
            <a:alphaModFix/>
          </a:blip>
          <a:stretch>
            <a:fillRect/>
          </a:stretch>
        </p:blipFill>
        <p:spPr>
          <a:xfrm>
            <a:off x="-464624" y="0"/>
            <a:ext cx="13334160" cy="137159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6"/>
          <p:cNvSpPr txBox="1"/>
          <p:nvPr/>
        </p:nvSpPr>
        <p:spPr>
          <a:xfrm>
            <a:off x="11633375" y="-211803"/>
            <a:ext cx="10789800" cy="29332200"/>
          </a:xfrm>
          <a:prstGeom prst="rect">
            <a:avLst/>
          </a:prstGeom>
          <a:noFill/>
          <a:ln>
            <a:noFill/>
          </a:ln>
        </p:spPr>
        <p:txBody>
          <a:bodyPr anchorCtr="0" anchor="ctr" bIns="50800" lIns="50800" spcFirstLastPara="1" rIns="50800" wrap="square" tIns="50800">
            <a:spAutoFit/>
          </a:bodyPr>
          <a:lstStyle/>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ctr">
              <a:lnSpc>
                <a:spcPct val="200000"/>
              </a:lnSpc>
              <a:spcBef>
                <a:spcPts val="0"/>
              </a:spcBef>
              <a:spcAft>
                <a:spcPts val="0"/>
              </a:spcAft>
              <a:buClr>
                <a:srgbClr val="00D5BC"/>
              </a:buClr>
              <a:buSzPts val="4700"/>
              <a:buFont typeface="Montserrat"/>
              <a:buNone/>
            </a:pPr>
            <a:r>
              <a:rPr b="1" i="0" lang="en-US" sz="4700" u="none" cap="none" strike="noStrike">
                <a:solidFill>
                  <a:srgbClr val="00D5BC"/>
                </a:solidFill>
                <a:latin typeface="Montserrat"/>
                <a:ea typeface="Montserrat"/>
                <a:cs typeface="Montserrat"/>
                <a:sym typeface="Montserrat"/>
              </a:rPr>
              <a:t>A global phenomenon</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0" marR="0" rtl="0" algn="l">
              <a:lnSpc>
                <a:spcPct val="210638"/>
              </a:lnSpc>
              <a:spcBef>
                <a:spcPts val="0"/>
              </a:spcBef>
              <a:spcAft>
                <a:spcPts val="0"/>
              </a:spcAft>
              <a:buClr>
                <a:srgbClr val="000000"/>
              </a:buClr>
              <a:buSzPts val="4700"/>
              <a:buFont typeface="Arial"/>
              <a:buNone/>
            </a:pPr>
            <a:r>
              <a:rPr b="0" i="0" lang="en-US" sz="4700" u="none" cap="none" strike="noStrike">
                <a:solidFill>
                  <a:schemeClr val="lt1"/>
                </a:solidFill>
                <a:latin typeface="Montserrat"/>
                <a:ea typeface="Montserrat"/>
                <a:cs typeface="Montserrat"/>
                <a:sym typeface="Montserrat"/>
              </a:rPr>
              <a:t>•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 countries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a:t>
            </a:r>
            <a:r>
              <a:rPr lang="en-US" sz="4700">
                <a:solidFill>
                  <a:schemeClr val="lt1"/>
                </a:solidFill>
                <a:latin typeface="Montserrat"/>
                <a:ea typeface="Montserrat"/>
                <a:cs typeface="Montserrat"/>
                <a:sym typeface="Montserrat"/>
              </a:rPr>
              <a:t>2</a:t>
            </a:r>
            <a:r>
              <a:rPr b="0" i="0" lang="en-US" sz="4700" u="none" cap="none" strike="noStrike">
                <a:solidFill>
                  <a:schemeClr val="lt1"/>
                </a:solidFill>
                <a:latin typeface="Montserrat"/>
                <a:ea typeface="Montserrat"/>
                <a:cs typeface="Montserrat"/>
                <a:sym typeface="Montserrat"/>
              </a:rPr>
              <a:t>00 weekly events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chemeClr val="lt1"/>
              </a:buClr>
              <a:buSzPts val="4700"/>
              <a:buFont typeface="Montserrat"/>
              <a:buNone/>
            </a:pPr>
            <a:r>
              <a:rPr b="0" i="0" lang="en-US" sz="4700" u="none" cap="none" strike="noStrike">
                <a:solidFill>
                  <a:schemeClr val="lt1"/>
                </a:solidFill>
                <a:latin typeface="Montserrat"/>
                <a:ea typeface="Montserrat"/>
                <a:cs typeface="Montserrat"/>
                <a:sym typeface="Montserrat"/>
              </a:rPr>
              <a:t>	•	260,000+ weekly participants</a:t>
            </a:r>
            <a:endParaRPr b="0" i="0" sz="5000" u="none" cap="none" strike="noStrike">
              <a:solidFill>
                <a:schemeClr val="dk1"/>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chemeClr val="lt1"/>
                </a:solidFill>
                <a:latin typeface="Montserrat"/>
                <a:ea typeface="Montserrat"/>
                <a:cs typeface="Montserrat"/>
                <a:sym typeface="Montserrat"/>
              </a:rPr>
              <a:t>   •	</a:t>
            </a:r>
            <a:r>
              <a:rPr lang="en-US" sz="4700">
                <a:solidFill>
                  <a:schemeClr val="lt1"/>
                </a:solidFill>
                <a:latin typeface="Montserrat"/>
                <a:ea typeface="Montserrat"/>
                <a:cs typeface="Montserrat"/>
                <a:sym typeface="Montserrat"/>
              </a:rPr>
              <a:t>6</a:t>
            </a:r>
            <a:r>
              <a:rPr b="0" i="0" lang="en-US" sz="4700" u="none" cap="none" strike="noStrike">
                <a:solidFill>
                  <a:schemeClr val="lt1"/>
                </a:solidFill>
                <a:latin typeface="Montserrat"/>
                <a:ea typeface="Montserrat"/>
                <a:cs typeface="Montserrat"/>
                <a:sym typeface="Montserrat"/>
              </a:rPr>
              <a:t> million+ have taken part worldwide</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	350,000 weekly participants</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5 million+ taking part worldide</a:t>
            </a:r>
            <a:endParaRPr b="0" i="0" sz="1400" u="none" cap="none" strike="noStrike">
              <a:solidFill>
                <a:srgbClr val="000000"/>
              </a:solidFill>
              <a:latin typeface="Arial"/>
              <a:ea typeface="Arial"/>
              <a:cs typeface="Arial"/>
              <a:sym typeface="Arial"/>
            </a:endParaRPr>
          </a:p>
          <a:p>
            <a:pPr indent="-457200" lvl="0" marL="457200" marR="0" rtl="0" algn="l">
              <a:lnSpc>
                <a:spcPct val="198000"/>
              </a:lnSpc>
              <a:spcBef>
                <a:spcPts val="0"/>
              </a:spcBef>
              <a:spcAft>
                <a:spcPts val="0"/>
              </a:spcAft>
              <a:buClr>
                <a:srgbClr val="FFFFFF"/>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457200" lvl="0" marL="457200" marR="0" rtl="0" algn="l">
              <a:lnSpc>
                <a:spcPct val="210638"/>
              </a:lnSpc>
              <a:spcBef>
                <a:spcPts val="0"/>
              </a:spcBef>
              <a:spcAft>
                <a:spcPts val="0"/>
              </a:spcAft>
              <a:buClr>
                <a:srgbClr val="FFFFFF"/>
              </a:buClr>
              <a:buSzPts val="4700"/>
              <a:buFont typeface="Montserrat"/>
              <a:buNone/>
            </a:pPr>
            <a:r>
              <a:rPr b="0" i="0" lang="en-US" sz="4700" u="none" cap="none" strike="noStrike">
                <a:solidFill>
                  <a:srgbClr val="FFFFFF"/>
                </a:solidFill>
                <a:latin typeface="Montserrat"/>
                <a:ea typeface="Montserrat"/>
                <a:cs typeface="Montserrat"/>
                <a:sym typeface="Montserrat"/>
              </a:rPr>
              <a:t>•	Will double in size by 2023</a:t>
            </a:r>
            <a:br>
              <a:rPr b="0" i="0" lang="en-US" sz="4700" u="none" cap="none" strike="noStrike">
                <a:solidFill>
                  <a:srgbClr val="FFFFFF"/>
                </a:solidFill>
                <a:latin typeface="Montserrat"/>
                <a:ea typeface="Montserrat"/>
                <a:cs typeface="Montserrat"/>
                <a:sym typeface="Montserrat"/>
              </a:rPr>
            </a:b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40000"/>
              </a:lnSpc>
              <a:spcBef>
                <a:spcPts val="0"/>
              </a:spcBef>
              <a:spcAft>
                <a:spcPts val="0"/>
              </a:spcAft>
              <a:buClr>
                <a:srgbClr val="000000"/>
              </a:buClr>
              <a:buSzPts val="5000"/>
              <a:buFont typeface="Montserra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240" name="Google Shape;240;p36"/>
          <p:cNvPicPr preferRelativeResize="0"/>
          <p:nvPr/>
        </p:nvPicPr>
        <p:blipFill>
          <a:blip r:embed="rId3">
            <a:alphaModFix/>
          </a:blip>
          <a:stretch>
            <a:fillRect/>
          </a:stretch>
        </p:blipFill>
        <p:spPr>
          <a:xfrm>
            <a:off x="152400" y="152400"/>
            <a:ext cx="10789799" cy="13563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nvSpPr>
        <p:spPr>
          <a:xfrm>
            <a:off x="1027051" y="4279900"/>
            <a:ext cx="19644600" cy="37968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How has parkrun already contributed to public health and well-being</a:t>
            </a:r>
            <a:r>
              <a:rPr b="1" i="0" lang="en-US" sz="8000" u="none" cap="none" strike="noStrike">
                <a:solidFill>
                  <a:srgbClr val="FFFFFF"/>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8"/>
          <p:cNvSpPr txBox="1"/>
          <p:nvPr/>
        </p:nvSpPr>
        <p:spPr>
          <a:xfrm>
            <a:off x="407575" y="4616698"/>
            <a:ext cx="21901800" cy="6890700"/>
          </a:xfrm>
          <a:prstGeom prst="rect">
            <a:avLst/>
          </a:prstGeom>
          <a:noFill/>
          <a:ln>
            <a:noFill/>
          </a:ln>
        </p:spPr>
        <p:txBody>
          <a:bodyPr anchorCtr="0" anchor="ctr" bIns="50800" lIns="50800" spcFirstLastPara="1" rIns="50800" wrap="square" tIns="50800">
            <a:spAutoFit/>
          </a:bodyPr>
          <a:lstStyle/>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91% of all respondents reported a sense of personal achievement</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89% reported improvements to their fitness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85% reported improvements to their physical health</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79% reported improvements to their happiness</a:t>
            </a:r>
            <a:endParaRPr i="0" sz="4900" u="none" cap="none" strike="noStrike">
              <a:solidFill>
                <a:srgbClr val="000000"/>
              </a:solidFill>
              <a:latin typeface="Montserrat"/>
              <a:ea typeface="Montserrat"/>
              <a:cs typeface="Montserrat"/>
              <a:sym typeface="Montserrat"/>
            </a:endParaRPr>
          </a:p>
          <a:p>
            <a:pPr indent="-539750" lvl="0" marL="457200" marR="0" rtl="0" algn="l">
              <a:lnSpc>
                <a:spcPct val="200000"/>
              </a:lnSpc>
              <a:spcBef>
                <a:spcPts val="0"/>
              </a:spcBef>
              <a:spcAft>
                <a:spcPts val="0"/>
              </a:spcAft>
              <a:buClr>
                <a:srgbClr val="FFFFFF"/>
              </a:buClr>
              <a:buSzPts val="4900"/>
              <a:buFont typeface="Montserrat"/>
              <a:buChar char="●"/>
            </a:pPr>
            <a:r>
              <a:rPr i="0" lang="en-US" sz="4900" u="none" cap="none" strike="noStrike">
                <a:solidFill>
                  <a:srgbClr val="FFFFFF"/>
                </a:solidFill>
                <a:latin typeface="Montserrat"/>
                <a:ea typeface="Montserrat"/>
                <a:cs typeface="Montserrat"/>
                <a:sym typeface="Montserrat"/>
              </a:rPr>
              <a:t>69% reported improvements to their mental health</a:t>
            </a:r>
            <a:endParaRPr i="0" sz="4900" u="none" cap="none" strike="noStrike">
              <a:solidFill>
                <a:srgbClr val="000000"/>
              </a:solidFill>
              <a:latin typeface="Montserrat"/>
              <a:ea typeface="Montserrat"/>
              <a:cs typeface="Montserrat"/>
              <a:sym typeface="Montserrat"/>
            </a:endParaRPr>
          </a:p>
        </p:txBody>
      </p:sp>
      <p:sp>
        <p:nvSpPr>
          <p:cNvPr id="251" name="Google Shape;251;p38"/>
          <p:cNvSpPr txBox="1"/>
          <p:nvPr/>
        </p:nvSpPr>
        <p:spPr>
          <a:xfrm>
            <a:off x="-907173" y="548220"/>
            <a:ext cx="24531300" cy="13341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2019 parkrun Health &amp; Wellbeing Survey</a:t>
            </a:r>
            <a:endParaRPr b="0" i="0" sz="1400" u="none" cap="none" strike="noStrike">
              <a:solidFill>
                <a:srgbClr val="000000"/>
              </a:solidFill>
              <a:latin typeface="Arial"/>
              <a:ea typeface="Arial"/>
              <a:cs typeface="Arial"/>
              <a:sym typeface="Arial"/>
            </a:endParaRPr>
          </a:p>
        </p:txBody>
      </p:sp>
      <p:sp>
        <p:nvSpPr>
          <p:cNvPr id="252" name="Google Shape;252;p38"/>
          <p:cNvSpPr txBox="1"/>
          <p:nvPr/>
        </p:nvSpPr>
        <p:spPr>
          <a:xfrm>
            <a:off x="-519233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i="0" lang="en-US" sz="6000" u="none" cap="none" strike="noStrike">
                <a:solidFill>
                  <a:srgbClr val="FFFFFF"/>
                </a:solidFill>
                <a:latin typeface="Montserrat"/>
                <a:ea typeface="Montserrat"/>
                <a:cs typeface="Montserrat"/>
                <a:sym typeface="Montserrat"/>
              </a:rPr>
              <a:t>After participating at parkrun…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9"/>
          <p:cNvSpPr txBox="1"/>
          <p:nvPr/>
        </p:nvSpPr>
        <p:spPr>
          <a:xfrm>
            <a:off x="1241100" y="6429598"/>
            <a:ext cx="21901800" cy="856800"/>
          </a:xfrm>
          <a:prstGeom prst="rect">
            <a:avLst/>
          </a:prstGeom>
          <a:noFill/>
          <a:ln>
            <a:noFill/>
          </a:ln>
        </p:spPr>
        <p:txBody>
          <a:bodyPr anchorCtr="0" anchor="ctr" bIns="50800" lIns="50800" spcFirstLastPara="1" rIns="50800" wrap="square" tIns="50800">
            <a:spAutoFit/>
          </a:bodyPr>
          <a:lstStyle/>
          <a:p>
            <a:pPr indent="0" lvl="0" marL="0" marR="0" rtl="0" algn="ctr">
              <a:lnSpc>
                <a:spcPct val="200000"/>
              </a:lnSpc>
              <a:spcBef>
                <a:spcPts val="0"/>
              </a:spcBef>
              <a:spcAft>
                <a:spcPts val="0"/>
              </a:spcAft>
              <a:buNone/>
            </a:pPr>
            <a:r>
              <a:rPr b="1" lang="en-US" sz="4900">
                <a:solidFill>
                  <a:schemeClr val="lt1"/>
                </a:solidFill>
                <a:highlight>
                  <a:srgbClr val="39304E"/>
                </a:highlight>
                <a:latin typeface="Montserrat"/>
                <a:ea typeface="Montserrat"/>
                <a:cs typeface="Montserrat"/>
                <a:sym typeface="Montserrat"/>
              </a:rPr>
              <a:t>support@parkrun.com</a:t>
            </a:r>
            <a:endParaRPr b="1" i="0" sz="4900" u="none" cap="none" strike="noStrike">
              <a:solidFill>
                <a:schemeClr val="lt1"/>
              </a:solidFill>
              <a:highlight>
                <a:srgbClr val="39304E"/>
              </a:highlight>
              <a:latin typeface="Montserrat"/>
              <a:ea typeface="Montserrat"/>
              <a:cs typeface="Montserrat"/>
              <a:sym typeface="Montserrat"/>
            </a:endParaRPr>
          </a:p>
        </p:txBody>
      </p:sp>
      <p:sp>
        <p:nvSpPr>
          <p:cNvPr id="258" name="Google Shape;258;p39"/>
          <p:cNvSpPr txBox="1"/>
          <p:nvPr/>
        </p:nvSpPr>
        <p:spPr>
          <a:xfrm>
            <a:off x="-907173" y="548220"/>
            <a:ext cx="24531300" cy="3180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8000"/>
              <a:buFont typeface="Montserrat"/>
              <a:buNone/>
            </a:pPr>
            <a:r>
              <a:t/>
            </a:r>
            <a:endParaRPr b="0" i="0" sz="1400" u="none" cap="none" strike="noStrike">
              <a:solidFill>
                <a:srgbClr val="000000"/>
              </a:solidFill>
              <a:latin typeface="Arial"/>
              <a:ea typeface="Arial"/>
              <a:cs typeface="Arial"/>
              <a:sym typeface="Arial"/>
            </a:endParaRPr>
          </a:p>
        </p:txBody>
      </p:sp>
      <p:sp>
        <p:nvSpPr>
          <p:cNvPr id="259" name="Google Shape;259;p39"/>
          <p:cNvSpPr txBox="1"/>
          <p:nvPr/>
        </p:nvSpPr>
        <p:spPr>
          <a:xfrm>
            <a:off x="-907184" y="2371205"/>
            <a:ext cx="24531300" cy="1026300"/>
          </a:xfrm>
          <a:prstGeom prst="rect">
            <a:avLst/>
          </a:prstGeom>
          <a:noFill/>
          <a:ln>
            <a:noFill/>
          </a:ln>
        </p:spPr>
        <p:txBody>
          <a:bodyPr anchorCtr="0" anchor="ctr"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6000"/>
              <a:buFont typeface="Montserrat"/>
              <a:buNone/>
            </a:pPr>
            <a:r>
              <a:rPr b="1" lang="en-US" sz="6000">
                <a:solidFill>
                  <a:srgbClr val="FFFFFF"/>
                </a:solidFill>
                <a:latin typeface="Montserrat"/>
                <a:ea typeface="Montserrat"/>
                <a:cs typeface="Montserrat"/>
                <a:sym typeface="Montserrat"/>
              </a:rPr>
              <a:t>Interested in bringing parkrun to a correctional </a:t>
            </a:r>
            <a:r>
              <a:rPr b="1" lang="en-US" sz="6000">
                <a:solidFill>
                  <a:srgbClr val="FFFFFF"/>
                </a:solidFill>
                <a:latin typeface="Montserrat"/>
                <a:ea typeface="Montserrat"/>
                <a:cs typeface="Montserrat"/>
                <a:sym typeface="Montserrat"/>
              </a:rPr>
              <a:t>facility</a:t>
            </a:r>
            <a:r>
              <a:rPr b="1" lang="en-US" sz="6000">
                <a:solidFill>
                  <a:srgbClr val="FFFFFF"/>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0"/>
          <p:cNvSpPr/>
          <p:nvPr/>
        </p:nvSpPr>
        <p:spPr>
          <a:xfrm>
            <a:off x="26601142" y="12059973"/>
            <a:ext cx="3146742" cy="455922"/>
          </a:xfrm>
          <a:custGeom>
            <a:rect b="b" l="l" r="r" t="t"/>
            <a:pathLst>
              <a:path extrusionOk="0" h="21600" w="21600">
                <a:moveTo>
                  <a:pt x="0" y="15510"/>
                </a:moveTo>
                <a:lnTo>
                  <a:pt x="4702" y="15510"/>
                </a:lnTo>
                <a:lnTo>
                  <a:pt x="14665" y="0"/>
                </a:lnTo>
                <a:lnTo>
                  <a:pt x="21600" y="21600"/>
                </a:lnTo>
              </a:path>
            </a:pathLst>
          </a:custGeom>
          <a:noFill/>
          <a:ln cap="flat" cmpd="sng" w="63500">
            <a:solidFill>
              <a:srgbClr val="FFB200"/>
            </a:solidFill>
            <a:prstDash val="solid"/>
            <a:miter lim="400000"/>
            <a:headEnd len="med" w="med" type="oval"/>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265" name="Google Shape;265;p40"/>
          <p:cNvSpPr txBox="1"/>
          <p:nvPr/>
        </p:nvSpPr>
        <p:spPr>
          <a:xfrm>
            <a:off x="6122652" y="10144831"/>
            <a:ext cx="12138600" cy="826200"/>
          </a:xfrm>
          <a:prstGeom prst="rect">
            <a:avLst/>
          </a:prstGeom>
          <a:noFill/>
          <a:ln>
            <a:noFill/>
          </a:ln>
        </p:spPr>
        <p:txBody>
          <a:bodyPr anchorCtr="0" anchor="ctr" bIns="50800" lIns="50800" spcFirstLastPara="1" rIns="50800" wrap="square" tIns="50800">
            <a:spAutoFit/>
          </a:bodyPr>
          <a:lstStyle/>
          <a:p>
            <a:pPr indent="0" lvl="0" marL="0" marR="0" rtl="0" algn="ctr">
              <a:lnSpc>
                <a:spcPct val="110000"/>
              </a:lnSpc>
              <a:spcBef>
                <a:spcPts val="0"/>
              </a:spcBef>
              <a:spcAft>
                <a:spcPts val="0"/>
              </a:spcAft>
              <a:buClr>
                <a:srgbClr val="FFFFFF"/>
              </a:buClr>
              <a:buSzPts val="4700"/>
              <a:buFont typeface="Montserrat"/>
              <a:buNone/>
            </a:pPr>
            <a:r>
              <a:rPr b="1" i="0" lang="en-US" sz="4700" cap="none" strike="noStrike">
                <a:solidFill>
                  <a:schemeClr val="lt1"/>
                </a:solidFill>
                <a:latin typeface="Montserrat"/>
                <a:ea typeface="Montserrat"/>
                <a:cs typeface="Montserrat"/>
                <a:sym typeface="Montserrat"/>
              </a:rPr>
              <a:t>[your contact details</a:t>
            </a:r>
            <a:r>
              <a:rPr b="1" lang="en-US" sz="4700">
                <a:solidFill>
                  <a:schemeClr val="lt1"/>
                </a:solidFill>
                <a:latin typeface="Montserrat"/>
                <a:ea typeface="Montserrat"/>
                <a:cs typeface="Montserrat"/>
                <a:sym typeface="Montserrat"/>
              </a:rPr>
              <a:t>]</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7"/>
          <p:cNvSpPr txBox="1"/>
          <p:nvPr>
            <p:ph idx="3" type="body"/>
          </p:nvPr>
        </p:nvSpPr>
        <p:spPr>
          <a:xfrm>
            <a:off x="2775283" y="7117179"/>
            <a:ext cx="18833434" cy="1333501"/>
          </a:xfrm>
          <a:prstGeom prst="rect">
            <a:avLst/>
          </a:prstGeom>
          <a:noFill/>
          <a:ln>
            <a:noFill/>
          </a:ln>
        </p:spPr>
        <p:txBody>
          <a:bodyPr anchorCtr="0" anchor="t" bIns="50800" lIns="50800" spcFirstLastPara="1" rIns="50800" wrap="square" tIns="50800">
            <a:spAutoFit/>
          </a:bodyPr>
          <a:lstStyle/>
          <a:p>
            <a:pPr indent="0" lvl="0" marL="0" rtl="0" algn="ctr">
              <a:lnSpc>
                <a:spcPct val="100000"/>
              </a:lnSpc>
              <a:spcBef>
                <a:spcPts val="0"/>
              </a:spcBef>
              <a:spcAft>
                <a:spcPts val="0"/>
              </a:spcAft>
              <a:buClr>
                <a:srgbClr val="FFFFFF"/>
              </a:buClr>
              <a:buSzPts val="8000"/>
              <a:buFont typeface="Montserrat"/>
              <a:buNone/>
            </a:pPr>
            <a:r>
              <a:rPr b="1" lang="en-US" sz="8000">
                <a:solidFill>
                  <a:srgbClr val="FFFFFF"/>
                </a:solidFill>
                <a:latin typeface="Montserrat"/>
                <a:ea typeface="Montserrat"/>
                <a:cs typeface="Montserrat"/>
                <a:sym typeface="Montserrat"/>
              </a:rPr>
              <a:t>Title and name of presenter</a:t>
            </a:r>
            <a:endParaRPr/>
          </a:p>
        </p:txBody>
      </p:sp>
      <p:sp>
        <p:nvSpPr>
          <p:cNvPr id="128" name="Google Shape;128;p17"/>
          <p:cNvSpPr txBox="1"/>
          <p:nvPr/>
        </p:nvSpPr>
        <p:spPr>
          <a:xfrm>
            <a:off x="2775283" y="8615779"/>
            <a:ext cx="18833434" cy="571501"/>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Clr>
                <a:srgbClr val="FFFFFF"/>
              </a:buClr>
              <a:buSzPts val="3000"/>
              <a:buFont typeface="Montserrat"/>
              <a:buNone/>
            </a:pPr>
            <a:r>
              <a:rPr b="1" i="0" lang="en-US" sz="3000" u="none" cap="none" strike="noStrike">
                <a:solidFill>
                  <a:srgbClr val="FFFFFF"/>
                </a:solidFill>
                <a:latin typeface="Montserrat"/>
                <a:ea typeface="Montserrat"/>
                <a:cs typeface="Montserrat"/>
                <a:sym typeface="Montserrat"/>
              </a:rPr>
              <a:t>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nvSpPr>
        <p:spPr>
          <a:xfrm>
            <a:off x="7284466" y="6773195"/>
            <a:ext cx="98150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In the beginning…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descr="parkrun pioneers.jpg" id="138" name="Google Shape;138;p19"/>
          <p:cNvPicPr preferRelativeResize="0"/>
          <p:nvPr/>
        </p:nvPicPr>
        <p:blipFill rotWithShape="1">
          <a:blip r:embed="rId3">
            <a:alphaModFix/>
          </a:blip>
          <a:srcRect b="0" l="0" r="0" t="0"/>
          <a:stretch/>
        </p:blipFill>
        <p:spPr>
          <a:xfrm>
            <a:off x="-141671" y="-2718439"/>
            <a:ext cx="24667343" cy="174241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22599606265_bb8af9601b_k.jpg" id="143" name="Google Shape;143;p20"/>
          <p:cNvPicPr preferRelativeResize="0"/>
          <p:nvPr/>
        </p:nvPicPr>
        <p:blipFill rotWithShape="1">
          <a:blip r:embed="rId3">
            <a:alphaModFix/>
          </a:blip>
          <a:srcRect b="0" l="0" r="0" t="0"/>
          <a:stretch/>
        </p:blipFill>
        <p:spPr>
          <a:xfrm>
            <a:off x="-626698" y="-1934369"/>
            <a:ext cx="25107579" cy="167342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1"/>
          <p:cNvSpPr txBox="1"/>
          <p:nvPr/>
        </p:nvSpPr>
        <p:spPr>
          <a:xfrm>
            <a:off x="2358800" y="4892325"/>
            <a:ext cx="18550200" cy="264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0">
                <a:solidFill>
                  <a:schemeClr val="lt1"/>
                </a:solidFill>
                <a:latin typeface="Montserrat"/>
                <a:ea typeface="Montserrat"/>
                <a:cs typeface="Montserrat"/>
                <a:sym typeface="Montserrat"/>
              </a:rPr>
              <a:t>parkrun now takes place within </a:t>
            </a:r>
            <a:r>
              <a:rPr b="1" lang="en-US" sz="8000">
                <a:solidFill>
                  <a:schemeClr val="lt1"/>
                </a:solidFill>
                <a:latin typeface="Montserrat"/>
                <a:ea typeface="Montserrat"/>
                <a:cs typeface="Montserrat"/>
                <a:sym typeface="Montserrat"/>
              </a:rPr>
              <a:t>correctional</a:t>
            </a:r>
            <a:r>
              <a:rPr b="1" lang="en-US" sz="8000">
                <a:solidFill>
                  <a:schemeClr val="lt1"/>
                </a:solidFill>
                <a:latin typeface="Montserrat"/>
                <a:ea typeface="Montserrat"/>
                <a:cs typeface="Montserrat"/>
                <a:sym typeface="Montserrat"/>
              </a:rPr>
              <a:t> settings</a:t>
            </a:r>
            <a:endParaRPr b="1" sz="8000">
              <a:solidFill>
                <a:schemeClr val="lt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nvSpPr>
        <p:spPr>
          <a:xfrm>
            <a:off x="1426925" y="1426925"/>
            <a:ext cx="19365600" cy="11475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Since 2017, parkrun has been established in more than 35 custodial settings in Australia, UK and Ireland</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More than 7,000 different people have walked/ran the event and more than 2,000 have volunteered</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Participants have reported feeling supported and encouraged by their peers on a level playing field</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Events are supported by prison physical education staff and officers</a:t>
            </a:r>
            <a:endParaRPr sz="4900">
              <a:solidFill>
                <a:schemeClr val="lt1"/>
              </a:solidFill>
              <a:latin typeface="Montserrat"/>
              <a:ea typeface="Montserrat"/>
              <a:cs typeface="Montserrat"/>
              <a:sym typeface="Montserrat"/>
            </a:endParaRPr>
          </a:p>
          <a:p>
            <a:pPr indent="-539750" lvl="0" marL="457200" rtl="0" algn="l">
              <a:lnSpc>
                <a:spcPct val="115000"/>
              </a:lnSpc>
              <a:spcBef>
                <a:spcPts val="100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Participants can work towards milestones for taking part and feel a sense of achievement, belonging and ownership of their event</a:t>
            </a:r>
            <a:endParaRPr sz="4900">
              <a:solidFill>
                <a:schemeClr val="lt1"/>
              </a:solidFill>
              <a:latin typeface="Montserrat"/>
              <a:ea typeface="Montserrat"/>
              <a:cs typeface="Montserrat"/>
              <a:sym typeface="Montserrat"/>
            </a:endParaRPr>
          </a:p>
          <a:p>
            <a:pPr indent="-539750" lvl="0" marL="457200" rtl="0" algn="l">
              <a:lnSpc>
                <a:spcPct val="115000"/>
              </a:lnSpc>
              <a:spcBef>
                <a:spcPts val="0"/>
              </a:spcBef>
              <a:spcAft>
                <a:spcPts val="0"/>
              </a:spcAft>
              <a:buClr>
                <a:schemeClr val="lt1"/>
              </a:buClr>
              <a:buSzPts val="4900"/>
              <a:buFont typeface="Montserrat"/>
              <a:buChar char="●"/>
            </a:pPr>
            <a:r>
              <a:rPr lang="en-US" sz="4900">
                <a:solidFill>
                  <a:schemeClr val="lt1"/>
                </a:solidFill>
                <a:latin typeface="Montserrat"/>
                <a:ea typeface="Montserrat"/>
                <a:cs typeface="Montserrat"/>
                <a:sym typeface="Montserrat"/>
              </a:rPr>
              <a:t>parkrun can be continued post-release.</a:t>
            </a:r>
            <a:endParaRPr sz="4900">
              <a:solidFill>
                <a:schemeClr val="lt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txBox="1"/>
          <p:nvPr/>
        </p:nvSpPr>
        <p:spPr>
          <a:xfrm>
            <a:off x="3842765" y="6191250"/>
            <a:ext cx="16698469" cy="1333501"/>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FFFFFF"/>
              </a:buClr>
              <a:buSzPts val="8000"/>
              <a:buFont typeface="Montserrat"/>
              <a:buNone/>
            </a:pPr>
            <a:r>
              <a:rPr b="1" i="0" lang="en-US" sz="8000" u="none" cap="none" strike="noStrike">
                <a:solidFill>
                  <a:srgbClr val="FFFFFF"/>
                </a:solidFill>
                <a:latin typeface="Montserrat"/>
                <a:ea typeface="Montserrat"/>
                <a:cs typeface="Montserrat"/>
                <a:sym typeface="Montserrat"/>
              </a:rPr>
              <a:t>What does a parkrun look like?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